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70" r:id="rId2"/>
    <p:sldMasterId id="2147483660" r:id="rId3"/>
  </p:sldMasterIdLst>
  <p:notesMasterIdLst>
    <p:notesMasterId r:id="rId169"/>
  </p:notesMasterIdLst>
  <p:handoutMasterIdLst>
    <p:handoutMasterId r:id="rId170"/>
  </p:handoutMasterIdLst>
  <p:sldIdLst>
    <p:sldId id="301" r:id="rId4"/>
    <p:sldId id="305" r:id="rId5"/>
    <p:sldId id="307" r:id="rId6"/>
    <p:sldId id="308" r:id="rId7"/>
    <p:sldId id="309" r:id="rId8"/>
    <p:sldId id="310" r:id="rId9"/>
    <p:sldId id="311" r:id="rId10"/>
    <p:sldId id="312" r:id="rId11"/>
    <p:sldId id="313" r:id="rId12"/>
    <p:sldId id="314" r:id="rId13"/>
    <p:sldId id="390" r:id="rId14"/>
    <p:sldId id="315" r:id="rId15"/>
    <p:sldId id="391" r:id="rId16"/>
    <p:sldId id="316" r:id="rId17"/>
    <p:sldId id="392" r:id="rId18"/>
    <p:sldId id="317" r:id="rId19"/>
    <p:sldId id="393" r:id="rId20"/>
    <p:sldId id="394" r:id="rId21"/>
    <p:sldId id="395" r:id="rId22"/>
    <p:sldId id="318" r:id="rId23"/>
    <p:sldId id="319" r:id="rId24"/>
    <p:sldId id="396" r:id="rId25"/>
    <p:sldId id="320" r:id="rId26"/>
    <p:sldId id="397" r:id="rId27"/>
    <p:sldId id="398" r:id="rId28"/>
    <p:sldId id="399" r:id="rId29"/>
    <p:sldId id="321" r:id="rId30"/>
    <p:sldId id="322" r:id="rId31"/>
    <p:sldId id="323" r:id="rId32"/>
    <p:sldId id="400" r:id="rId33"/>
    <p:sldId id="401" r:id="rId34"/>
    <p:sldId id="402" r:id="rId35"/>
    <p:sldId id="324" r:id="rId36"/>
    <p:sldId id="403" r:id="rId37"/>
    <p:sldId id="404" r:id="rId38"/>
    <p:sldId id="405" r:id="rId39"/>
    <p:sldId id="406" r:id="rId40"/>
    <p:sldId id="325" r:id="rId41"/>
    <p:sldId id="326" r:id="rId42"/>
    <p:sldId id="407" r:id="rId43"/>
    <p:sldId id="408" r:id="rId44"/>
    <p:sldId id="409" r:id="rId45"/>
    <p:sldId id="410" r:id="rId46"/>
    <p:sldId id="327" r:id="rId47"/>
    <p:sldId id="328" r:id="rId48"/>
    <p:sldId id="329" r:id="rId49"/>
    <p:sldId id="411" r:id="rId50"/>
    <p:sldId id="330" r:id="rId51"/>
    <p:sldId id="412" r:id="rId52"/>
    <p:sldId id="413" r:id="rId53"/>
    <p:sldId id="331" r:id="rId54"/>
    <p:sldId id="414" r:id="rId55"/>
    <p:sldId id="332" r:id="rId56"/>
    <p:sldId id="415" r:id="rId57"/>
    <p:sldId id="416" r:id="rId58"/>
    <p:sldId id="333" r:id="rId59"/>
    <p:sldId id="417" r:id="rId60"/>
    <p:sldId id="418" r:id="rId61"/>
    <p:sldId id="334" r:id="rId62"/>
    <p:sldId id="335" r:id="rId63"/>
    <p:sldId id="336" r:id="rId64"/>
    <p:sldId id="419" r:id="rId65"/>
    <p:sldId id="337" r:id="rId66"/>
    <p:sldId id="420" r:id="rId67"/>
    <p:sldId id="421" r:id="rId68"/>
    <p:sldId id="422" r:id="rId69"/>
    <p:sldId id="423" r:id="rId70"/>
    <p:sldId id="424" r:id="rId71"/>
    <p:sldId id="425" r:id="rId72"/>
    <p:sldId id="426" r:id="rId73"/>
    <p:sldId id="338" r:id="rId74"/>
    <p:sldId id="339" r:id="rId75"/>
    <p:sldId id="427" r:id="rId76"/>
    <p:sldId id="340" r:id="rId77"/>
    <p:sldId id="341" r:id="rId78"/>
    <p:sldId id="342" r:id="rId79"/>
    <p:sldId id="343" r:id="rId80"/>
    <p:sldId id="428" r:id="rId81"/>
    <p:sldId id="429" r:id="rId82"/>
    <p:sldId id="430" r:id="rId83"/>
    <p:sldId id="431" r:id="rId84"/>
    <p:sldId id="355" r:id="rId85"/>
    <p:sldId id="356" r:id="rId86"/>
    <p:sldId id="357" r:id="rId87"/>
    <p:sldId id="358" r:id="rId88"/>
    <p:sldId id="359" r:id="rId89"/>
    <p:sldId id="360" r:id="rId90"/>
    <p:sldId id="361" r:id="rId91"/>
    <p:sldId id="362" r:id="rId92"/>
    <p:sldId id="432" r:id="rId93"/>
    <p:sldId id="433" r:id="rId94"/>
    <p:sldId id="344" r:id="rId95"/>
    <p:sldId id="434" r:id="rId96"/>
    <p:sldId id="435" r:id="rId97"/>
    <p:sldId id="436" r:id="rId98"/>
    <p:sldId id="345" r:id="rId99"/>
    <p:sldId id="363" r:id="rId100"/>
    <p:sldId id="364" r:id="rId101"/>
    <p:sldId id="365" r:id="rId102"/>
    <p:sldId id="366" r:id="rId103"/>
    <p:sldId id="437" r:id="rId104"/>
    <p:sldId id="438" r:id="rId105"/>
    <p:sldId id="439" r:id="rId106"/>
    <p:sldId id="440" r:id="rId107"/>
    <p:sldId id="441" r:id="rId108"/>
    <p:sldId id="442" r:id="rId109"/>
    <p:sldId id="443" r:id="rId110"/>
    <p:sldId id="444" r:id="rId111"/>
    <p:sldId id="367" r:id="rId112"/>
    <p:sldId id="368" r:id="rId113"/>
    <p:sldId id="369" r:id="rId114"/>
    <p:sldId id="370" r:id="rId115"/>
    <p:sldId id="445" r:id="rId116"/>
    <p:sldId id="446" r:id="rId117"/>
    <p:sldId id="371" r:id="rId118"/>
    <p:sldId id="372" r:id="rId119"/>
    <p:sldId id="447" r:id="rId120"/>
    <p:sldId id="448" r:id="rId121"/>
    <p:sldId id="346" r:id="rId122"/>
    <p:sldId id="449" r:id="rId123"/>
    <p:sldId id="347" r:id="rId124"/>
    <p:sldId id="450" r:id="rId125"/>
    <p:sldId id="451" r:id="rId126"/>
    <p:sldId id="452" r:id="rId127"/>
    <p:sldId id="373" r:id="rId128"/>
    <p:sldId id="374" r:id="rId129"/>
    <p:sldId id="453" r:id="rId130"/>
    <p:sldId id="454" r:id="rId131"/>
    <p:sldId id="455" r:id="rId132"/>
    <p:sldId id="471" r:id="rId133"/>
    <p:sldId id="457" r:id="rId134"/>
    <p:sldId id="458" r:id="rId135"/>
    <p:sldId id="459" r:id="rId136"/>
    <p:sldId id="375" r:id="rId137"/>
    <p:sldId id="460" r:id="rId138"/>
    <p:sldId id="376" r:id="rId139"/>
    <p:sldId id="377" r:id="rId140"/>
    <p:sldId id="378" r:id="rId141"/>
    <p:sldId id="461" r:id="rId142"/>
    <p:sldId id="348" r:id="rId143"/>
    <p:sldId id="462" r:id="rId144"/>
    <p:sldId id="379" r:id="rId145"/>
    <p:sldId id="463" r:id="rId146"/>
    <p:sldId id="464" r:id="rId147"/>
    <p:sldId id="380" r:id="rId148"/>
    <p:sldId id="349" r:id="rId149"/>
    <p:sldId id="465" r:id="rId150"/>
    <p:sldId id="466" r:id="rId151"/>
    <p:sldId id="467" r:id="rId152"/>
    <p:sldId id="354" r:id="rId153"/>
    <p:sldId id="350" r:id="rId154"/>
    <p:sldId id="351" r:id="rId155"/>
    <p:sldId id="468" r:id="rId156"/>
    <p:sldId id="382" r:id="rId157"/>
    <p:sldId id="381" r:id="rId158"/>
    <p:sldId id="383" r:id="rId159"/>
    <p:sldId id="384" r:id="rId160"/>
    <p:sldId id="469" r:id="rId161"/>
    <p:sldId id="386" r:id="rId162"/>
    <p:sldId id="387" r:id="rId163"/>
    <p:sldId id="388" r:id="rId164"/>
    <p:sldId id="389" r:id="rId165"/>
    <p:sldId id="470" r:id="rId166"/>
    <p:sldId id="385" r:id="rId167"/>
    <p:sldId id="306" r:id="rId168"/>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822" userDrawn="1">
          <p15:clr>
            <a:srgbClr val="A4A3A4"/>
          </p15:clr>
        </p15:guide>
        <p15:guide id="2" pos="27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68" autoAdjust="0"/>
    <p:restoredTop sz="94343" autoAdjust="0"/>
  </p:normalViewPr>
  <p:slideViewPr>
    <p:cSldViewPr snapToGrid="0" snapToObjects="1">
      <p:cViewPr varScale="1">
        <p:scale>
          <a:sx n="65" d="100"/>
          <a:sy n="65" d="100"/>
        </p:scale>
        <p:origin x="1470" y="78"/>
      </p:cViewPr>
      <p:guideLst>
        <p:guide orient="horz" pos="822"/>
        <p:guide pos="272"/>
      </p:guideLst>
    </p:cSldViewPr>
  </p:slideViewPr>
  <p:outlineViewPr>
    <p:cViewPr>
      <p:scale>
        <a:sx n="33" d="100"/>
        <a:sy n="33" d="100"/>
      </p:scale>
      <p:origin x="0" y="-119730"/>
    </p:cViewPr>
  </p:outlineViewPr>
  <p:notesTextViewPr>
    <p:cViewPr>
      <p:scale>
        <a:sx n="100" d="100"/>
        <a:sy n="100" d="100"/>
      </p:scale>
      <p:origin x="0" y="0"/>
    </p:cViewPr>
  </p:notesTextViewPr>
  <p:sorterViewPr>
    <p:cViewPr>
      <p:scale>
        <a:sx n="66" d="100"/>
        <a:sy n="66" d="100"/>
      </p:scale>
      <p:origin x="0" y="-23658"/>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handoutMaster" Target="handoutMasters/handoutMaster1.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commentAuthors" Target="commentAuthors.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slide" Target="slides/slide148.xml"/><Relationship Id="rId156" Type="http://schemas.openxmlformats.org/officeDocument/2006/relationships/slide" Target="slides/slide153.xml"/><Relationship Id="rId172" Type="http://schemas.openxmlformats.org/officeDocument/2006/relationships/presProps" Target="presProp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slide" Target="slides/slide164.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theme" Target="theme/theme1.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tableStyles" Target="tableStyles.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61.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image" Target="../media/image63.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3.wmf"/><Relationship Id="rId4" Type="http://schemas.openxmlformats.org/officeDocument/2006/relationships/image" Target="../media/image67.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image" Target="../media/image63.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 Id="rId6" Type="http://schemas.openxmlformats.org/officeDocument/2006/relationships/image" Target="../media/image21.wmf"/><Relationship Id="rId5" Type="http://schemas.openxmlformats.org/officeDocument/2006/relationships/image" Target="../media/image20.wmf"/><Relationship Id="rId4" Type="http://schemas.openxmlformats.org/officeDocument/2006/relationships/image" Target="../media/image1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3/1/2018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Arial"/>
                <a:ea typeface="Arial"/>
                <a:cs typeface="Arial"/>
                <a:sym typeface="Arial"/>
              </a:rPr>
              <a:t>1) MathType Plugin</a:t>
            </a:r>
          </a:p>
          <a:p>
            <a:r>
              <a:rPr lang="en-US" sz="1200" b="0" i="0" u="none" strike="noStrike" kern="1200" cap="none" dirty="0" smtClean="0">
                <a:solidFill>
                  <a:schemeClr val="dk1"/>
                </a:solidFill>
                <a:latin typeface="Arial"/>
                <a:ea typeface="Arial"/>
                <a:cs typeface="Arial"/>
                <a:sym typeface="Arial"/>
              </a:rPr>
              <a:t>2) Math Player (free versions available)</a:t>
            </a:r>
          </a:p>
          <a:p>
            <a:r>
              <a:rPr lang="en-US" sz="1200" b="0" i="0" u="none" strike="noStrike" kern="1200" cap="none" dirty="0" smtClean="0">
                <a:solidFill>
                  <a:schemeClr val="dk1"/>
                </a:solidFill>
                <a:latin typeface="Arial"/>
                <a:ea typeface="Arial"/>
                <a:cs typeface="Arial"/>
                <a:sym typeface="Arial"/>
              </a:rPr>
              <a:t>3) NVDA Reader (free versions available)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05724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DF6EFB-3F44-496C-A842-1E0B3D3B975A}" type="datetimeFigureOut">
              <a:rPr kumimoji="0" lang="en-US" sz="9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3/1/2018</a:t>
            </a:fld>
            <a:endParaRPr kumimoji="0" lang="en-US"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00B2350-5261-4F5C-9DF5-EF0D264FC8D2}"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8813004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6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3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1708929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8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1024760" y="6418263"/>
            <a:ext cx="4540468" cy="43973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4479498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4">
            <a:alphaModFix/>
          </a:blip>
          <a:srcRect/>
          <a:stretch/>
        </p:blipFill>
        <p:spPr>
          <a:xfrm>
            <a:off x="443972" y="6429709"/>
            <a:ext cx="917999" cy="279914"/>
          </a:xfrm>
          <a:prstGeom prst="rect">
            <a:avLst/>
          </a:prstGeom>
          <a:noFill/>
          <a:ln>
            <a:noFill/>
          </a:ln>
        </p:spPr>
      </p:pic>
      <p:sp>
        <p:nvSpPr>
          <p:cNvPr id="16" name="Text Placeholder 5"/>
          <p:cNvSpPr txBox="1">
            <a:spLocks/>
          </p:cNvSpPr>
          <p:nvPr userDrawn="1"/>
        </p:nvSpPr>
        <p:spPr>
          <a:xfrm>
            <a:off x="2743200" y="6474315"/>
            <a:ext cx="6077663" cy="229382"/>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68" r:id="rId4"/>
    <p:sldLayoutId id="2147483672" r:id="rId5"/>
    <p:sldLayoutId id="2147483669" r:id="rId6"/>
    <p:sldLayoutId id="2147483651" r:id="rId7"/>
    <p:sldLayoutId id="2147483654" r:id="rId8"/>
    <p:sldLayoutId id="2147483655" r:id="rId9"/>
    <p:sldLayoutId id="2147483656" r:id="rId10"/>
    <p:sldLayoutId id="2147483667" r:id="rId11"/>
    <p:sldLayoutId id="214748365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pic>
        <p:nvPicPr>
          <p:cNvPr id="15" name="Shape 15" descr="Pearson Logo"/>
          <p:cNvPicPr preferRelativeResize="0"/>
          <p:nvPr/>
        </p:nvPicPr>
        <p:blipFill rotWithShape="1">
          <a:blip r:embed="rId3">
            <a:alphaModFix/>
          </a:blip>
          <a:srcRect/>
          <a:stretch/>
        </p:blipFill>
        <p:spPr>
          <a:xfrm>
            <a:off x="443972" y="6429709"/>
            <a:ext cx="917999" cy="279914"/>
          </a:xfrm>
          <a:prstGeom prst="rect">
            <a:avLst/>
          </a:prstGeom>
          <a:noFill/>
          <a:ln>
            <a:noFill/>
          </a:ln>
        </p:spPr>
      </p:pic>
      <p:sp>
        <p:nvSpPr>
          <p:cNvPr id="16" name="Text Placeholder 5"/>
          <p:cNvSpPr txBox="1">
            <a:spLocks/>
          </p:cNvSpPr>
          <p:nvPr userDrawn="1"/>
        </p:nvSpPr>
        <p:spPr>
          <a:xfrm>
            <a:off x="2670048" y="6449931"/>
            <a:ext cx="6089854" cy="231285"/>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55588" marR="0" lvl="0" indent="-255588" algn="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0" cap="none" spc="0" normalizeH="0" baseline="0" noProof="0" dirty="0" smtClean="0">
                <a:ln>
                  <a:noFill/>
                </a:ln>
                <a:solidFill>
                  <a:srgbClr val="000000"/>
                </a:solidFill>
                <a:effectLst/>
                <a:uLnTx/>
                <a:uFillTx/>
                <a:latin typeface="Verdana"/>
                <a:ea typeface="Verdana" panose="020B0604030504040204" pitchFamily="34" charset="0"/>
                <a:cs typeface="Verdana" panose="020B0604030504040204" pitchFamily="34" charset="0"/>
                <a:sym typeface="Arial"/>
              </a:rPr>
              <a:t>Copyright © 2017, 2014, 2011 Pearson Education, Inc. All Rights Reserved</a:t>
            </a:r>
            <a:endParaRPr kumimoji="0" lang="en-US" altLang="en-US" sz="1200" b="0" i="0" u="none" strike="noStrike" kern="0" cap="none" spc="0" normalizeH="0" baseline="0" noProof="0" dirty="0">
              <a:ln>
                <a:noFill/>
              </a:ln>
              <a:solidFill>
                <a:srgbClr val="000000"/>
              </a:solidFill>
              <a:effectLst/>
              <a:uLnTx/>
              <a:uFillTx/>
              <a:latin typeface="Verdana"/>
              <a:ea typeface="Verdana" panose="020B0604030504040204" pitchFamily="34" charset="0"/>
              <a:cs typeface="Verdana" panose="020B0604030504040204" pitchFamily="34" charset="0"/>
              <a:sym typeface="Arial"/>
            </a:endParaRPr>
          </a:p>
        </p:txBody>
      </p:sp>
    </p:spTree>
    <p:extLst>
      <p:ext uri="{BB962C8B-B14F-4D97-AF65-F5344CB8AC3E}">
        <p14:creationId xmlns:p14="http://schemas.microsoft.com/office/powerpoint/2010/main" val="2448119591"/>
      </p:ext>
    </p:extLst>
  </p:cSld>
  <p:clrMap bg1="lt1" tx1="dk1" bg2="dk2" tx2="lt2" accent1="accent1" accent2="accent2" accent3="accent3" accent4="accent4" accent5="accent5" accent6="accent6" hlink="hlink" folHlink="folHlink"/>
  <p:sldLayoutIdLst>
    <p:sldLayoutId id="214748367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3">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image" Target="../media/image3.jpg"/><Relationship Id="rId5" Type="http://schemas.openxmlformats.org/officeDocument/2006/relationships/image" Target="../media/image2.w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11.xml"/><Relationship Id="rId1" Type="http://schemas.openxmlformats.org/officeDocument/2006/relationships/vmlDrawing" Target="../drawings/vmlDrawing11.vml"/><Relationship Id="rId4" Type="http://schemas.openxmlformats.org/officeDocument/2006/relationships/image" Target="../media/image48.wm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hyperlink" Target="https://stackoverflow.com/" TargetMode="Externa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1.xml"/><Relationship Id="rId1" Type="http://schemas.openxmlformats.org/officeDocument/2006/relationships/vmlDrawing" Target="../drawings/vmlDrawing5.vml"/><Relationship Id="rId6" Type="http://schemas.openxmlformats.org/officeDocument/2006/relationships/image" Target="../media/image8.wmf"/><Relationship Id="rId5" Type="http://schemas.openxmlformats.org/officeDocument/2006/relationships/oleObject" Target="../embeddings/oleObject6.bin"/><Relationship Id="rId4" Type="http://schemas.openxmlformats.org/officeDocument/2006/relationships/image" Target="../media/image7.wmf"/></Relationships>
</file>

<file path=ppt/slides/_rels/slide110.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11.xml"/><Relationship Id="rId1" Type="http://schemas.openxmlformats.org/officeDocument/2006/relationships/vmlDrawing" Target="../drawings/vmlDrawing12.vml"/><Relationship Id="rId4" Type="http://schemas.openxmlformats.org/officeDocument/2006/relationships/image" Target="../media/image53.wm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hyperlink" Target="https://msdn.microsoft.com/library/mt472912" TargetMode="Externa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5.xml"/><Relationship Id="rId1" Type="http://schemas.openxmlformats.org/officeDocument/2006/relationships/vmlDrawing" Target="../drawings/vmlDrawing13.vml"/><Relationship Id="rId6" Type="http://schemas.openxmlformats.org/officeDocument/2006/relationships/image" Target="../media/image62.wmf"/><Relationship Id="rId5" Type="http://schemas.openxmlformats.org/officeDocument/2006/relationships/oleObject" Target="../embeddings/oleObject21.bin"/><Relationship Id="rId4" Type="http://schemas.openxmlformats.org/officeDocument/2006/relationships/image" Target="../media/image61.wmf"/></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1.xml"/><Relationship Id="rId1" Type="http://schemas.openxmlformats.org/officeDocument/2006/relationships/vmlDrawing" Target="../drawings/vmlDrawing14.vml"/><Relationship Id="rId6" Type="http://schemas.openxmlformats.org/officeDocument/2006/relationships/image" Target="../media/image64.wmf"/><Relationship Id="rId5" Type="http://schemas.openxmlformats.org/officeDocument/2006/relationships/oleObject" Target="../embeddings/oleObject23.bin"/><Relationship Id="rId4" Type="http://schemas.openxmlformats.org/officeDocument/2006/relationships/image" Target="../media/image63.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oleObject" Target="../embeddings/oleObject24.bin"/><Relationship Id="rId7" Type="http://schemas.openxmlformats.org/officeDocument/2006/relationships/image" Target="../media/image65.wmf"/><Relationship Id="rId2" Type="http://schemas.openxmlformats.org/officeDocument/2006/relationships/slideLayout" Target="../slideLayouts/slideLayout6.xml"/><Relationship Id="rId1" Type="http://schemas.openxmlformats.org/officeDocument/2006/relationships/vmlDrawing" Target="../drawings/vmlDrawing15.vml"/><Relationship Id="rId6" Type="http://schemas.openxmlformats.org/officeDocument/2006/relationships/oleObject" Target="../embeddings/oleObject25.bin"/><Relationship Id="rId11" Type="http://schemas.openxmlformats.org/officeDocument/2006/relationships/image" Target="../media/image67.wmf"/><Relationship Id="rId5" Type="http://schemas.openxmlformats.org/officeDocument/2006/relationships/image" Target="../media/image68.jpg"/><Relationship Id="rId10" Type="http://schemas.openxmlformats.org/officeDocument/2006/relationships/oleObject" Target="../embeddings/oleObject27.bin"/><Relationship Id="rId4" Type="http://schemas.openxmlformats.org/officeDocument/2006/relationships/image" Target="../media/image63.wmf"/><Relationship Id="rId9" Type="http://schemas.openxmlformats.org/officeDocument/2006/relationships/image" Target="../media/image66.wmf"/></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24.bin"/><Relationship Id="rId7" Type="http://schemas.openxmlformats.org/officeDocument/2006/relationships/image" Target="../media/image70.jpg"/><Relationship Id="rId2" Type="http://schemas.openxmlformats.org/officeDocument/2006/relationships/slideLayout" Target="../slideLayouts/slideLayout11.xml"/><Relationship Id="rId1" Type="http://schemas.openxmlformats.org/officeDocument/2006/relationships/vmlDrawing" Target="../drawings/vmlDrawing16.vml"/><Relationship Id="rId6" Type="http://schemas.openxmlformats.org/officeDocument/2006/relationships/image" Target="../media/image69.wmf"/><Relationship Id="rId5" Type="http://schemas.openxmlformats.org/officeDocument/2006/relationships/oleObject" Target="../embeddings/oleObject28.bin"/><Relationship Id="rId4" Type="http://schemas.openxmlformats.org/officeDocument/2006/relationships/image" Target="../media/image63.wmf"/></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11.xml"/><Relationship Id="rId1" Type="http://schemas.openxmlformats.org/officeDocument/2006/relationships/vmlDrawing" Target="../drawings/vmlDrawing17.vml"/><Relationship Id="rId4" Type="http://schemas.openxmlformats.org/officeDocument/2006/relationships/image" Target="../media/image71.wmf"/></Relationships>
</file>

<file path=ppt/slides/_rels/slide134.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5.xml"/><Relationship Id="rId1" Type="http://schemas.openxmlformats.org/officeDocument/2006/relationships/vmlDrawing" Target="../drawings/vmlDrawing18.vml"/><Relationship Id="rId6" Type="http://schemas.openxmlformats.org/officeDocument/2006/relationships/image" Target="../media/image77.wmf"/><Relationship Id="rId5" Type="http://schemas.openxmlformats.org/officeDocument/2006/relationships/oleObject" Target="../embeddings/oleObject31.bin"/><Relationship Id="rId4" Type="http://schemas.openxmlformats.org/officeDocument/2006/relationships/image" Target="../media/image76.wmf"/></Relationships>
</file>

<file path=ppt/slides/_rels/slide142.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11.xml"/><Relationship Id="rId1" Type="http://schemas.openxmlformats.org/officeDocument/2006/relationships/vmlDrawing" Target="../drawings/vmlDrawing19.vml"/><Relationship Id="rId4" Type="http://schemas.openxmlformats.org/officeDocument/2006/relationships/image" Target="../media/image81.wmf"/></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11.xml"/><Relationship Id="rId1" Type="http://schemas.openxmlformats.org/officeDocument/2006/relationships/vmlDrawing" Target="../drawings/vmlDrawing20.vml"/><Relationship Id="rId4" Type="http://schemas.openxmlformats.org/officeDocument/2006/relationships/image" Target="../media/image82.wmf"/></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1.xml"/><Relationship Id="rId1" Type="http://schemas.openxmlformats.org/officeDocument/2006/relationships/vmlDrawing" Target="../drawings/vmlDrawing2.vml"/><Relationship Id="rId5" Type="http://schemas.openxmlformats.org/officeDocument/2006/relationships/image" Target="../media/image4.wmf"/><Relationship Id="rId4" Type="http://schemas.openxmlformats.org/officeDocument/2006/relationships/oleObject" Target="../embeddings/oleObject2.bin"/></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1.wmf"/><Relationship Id="rId5" Type="http://schemas.openxmlformats.org/officeDocument/2006/relationships/oleObject" Target="../embeddings/oleObject8.bin"/><Relationship Id="rId4" Type="http://schemas.openxmlformats.org/officeDocument/2006/relationships/image" Target="../media/image10.w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image" Target="../media/image18.wmf"/><Relationship Id="rId13" Type="http://schemas.openxmlformats.org/officeDocument/2006/relationships/oleObject" Target="../embeddings/oleObject14.bin"/><Relationship Id="rId3" Type="http://schemas.openxmlformats.org/officeDocument/2006/relationships/oleObject" Target="../embeddings/oleObject9.bin"/><Relationship Id="rId7" Type="http://schemas.openxmlformats.org/officeDocument/2006/relationships/oleObject" Target="../embeddings/oleObject11.bin"/><Relationship Id="rId12" Type="http://schemas.openxmlformats.org/officeDocument/2006/relationships/image" Target="../media/image20.wmf"/><Relationship Id="rId2" Type="http://schemas.openxmlformats.org/officeDocument/2006/relationships/slideLayout" Target="../slideLayouts/slideLayout6.xml"/><Relationship Id="rId1" Type="http://schemas.openxmlformats.org/officeDocument/2006/relationships/vmlDrawing" Target="../drawings/vmlDrawing7.vml"/><Relationship Id="rId6" Type="http://schemas.openxmlformats.org/officeDocument/2006/relationships/image" Target="../media/image17.wmf"/><Relationship Id="rId11" Type="http://schemas.openxmlformats.org/officeDocument/2006/relationships/oleObject" Target="../embeddings/oleObject13.bin"/><Relationship Id="rId5" Type="http://schemas.openxmlformats.org/officeDocument/2006/relationships/oleObject" Target="../embeddings/oleObject10.bin"/><Relationship Id="rId10" Type="http://schemas.openxmlformats.org/officeDocument/2006/relationships/image" Target="../media/image19.wmf"/><Relationship Id="rId4" Type="http://schemas.openxmlformats.org/officeDocument/2006/relationships/image" Target="../media/image16.wmf"/><Relationship Id="rId9" Type="http://schemas.openxmlformats.org/officeDocument/2006/relationships/oleObject" Target="../embeddings/oleObject12.bin"/><Relationship Id="rId14" Type="http://schemas.openxmlformats.org/officeDocument/2006/relationships/image" Target="../media/image21.wmf"/></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1.xml"/><Relationship Id="rId1" Type="http://schemas.openxmlformats.org/officeDocument/2006/relationships/vmlDrawing" Target="../drawings/vmlDrawing3.vml"/><Relationship Id="rId4" Type="http://schemas.openxmlformats.org/officeDocument/2006/relationships/image" Target="../media/image5.w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1.xml"/><Relationship Id="rId1" Type="http://schemas.openxmlformats.org/officeDocument/2006/relationships/vmlDrawing" Target="../drawings/vmlDrawing8.vml"/><Relationship Id="rId4" Type="http://schemas.openxmlformats.org/officeDocument/2006/relationships/image" Target="../media/image23.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11.xml"/><Relationship Id="rId1" Type="http://schemas.openxmlformats.org/officeDocument/2006/relationships/vmlDrawing" Target="../drawings/vmlDrawing9.vml"/><Relationship Id="rId4" Type="http://schemas.openxmlformats.org/officeDocument/2006/relationships/image" Target="../media/image24.w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11.xml"/><Relationship Id="rId1" Type="http://schemas.openxmlformats.org/officeDocument/2006/relationships/vmlDrawing" Target="../drawings/vmlDrawing10.vml"/><Relationship Id="rId4" Type="http://schemas.openxmlformats.org/officeDocument/2006/relationships/image" Target="../media/image25.w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hyperlink" Target="https://msdn.microsoft.com/library/mt472912" TargetMode="Externa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1.xml"/><Relationship Id="rId1" Type="http://schemas.openxmlformats.org/officeDocument/2006/relationships/vmlDrawing" Target="../drawings/vmlDrawing4.vml"/><Relationship Id="rId4" Type="http://schemas.openxmlformats.org/officeDocument/2006/relationships/image" Target="../media/image6.wm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457199" y="215371"/>
            <a:ext cx="8363663" cy="622828"/>
          </a:xfrm>
        </p:spPr>
        <p:txBody>
          <a:bodyPr/>
          <a:lstStyle/>
          <a:p>
            <a:r>
              <a:rPr lang="en-US" dirty="0"/>
              <a:t>Visual </a:t>
            </a:r>
            <a:r>
              <a:rPr lang="en-US" sz="1200" dirty="0" smtClean="0">
                <a:solidFill>
                  <a:schemeClr val="bg1"/>
                </a:solidFill>
              </a:rPr>
              <a:t>C sharp</a:t>
            </a:r>
            <a:r>
              <a:rPr lang="en-US" baseline="30000" dirty="0" smtClean="0"/>
              <a:t>®</a:t>
            </a:r>
            <a:r>
              <a:rPr lang="en-US" dirty="0" smtClean="0"/>
              <a:t> </a:t>
            </a:r>
            <a:r>
              <a:rPr lang="en-US" dirty="0"/>
              <a:t>How </a:t>
            </a:r>
            <a:r>
              <a:rPr lang="en-US" dirty="0" smtClean="0"/>
              <a:t>to Program</a:t>
            </a:r>
            <a:endParaRPr lang="en-US" dirty="0">
              <a:solidFill>
                <a:schemeClr val="tx2"/>
              </a:solidFill>
            </a:endParaRPr>
          </a:p>
        </p:txBody>
      </p:sp>
      <p:graphicFrame>
        <p:nvGraphicFramePr>
          <p:cNvPr id="14" name="Object 13"/>
          <p:cNvGraphicFramePr>
            <a:graphicFrameLocks noChangeAspect="1"/>
          </p:cNvGraphicFramePr>
          <p:nvPr>
            <p:extLst>
              <p:ext uri="{D42A27DB-BD31-4B8C-83A1-F6EECF244321}">
                <p14:modId xmlns:p14="http://schemas.microsoft.com/office/powerpoint/2010/main" val="3518599150"/>
              </p:ext>
            </p:extLst>
          </p:nvPr>
        </p:nvGraphicFramePr>
        <p:xfrm>
          <a:off x="1726951" y="333828"/>
          <a:ext cx="657225" cy="509588"/>
        </p:xfrm>
        <a:graphic>
          <a:graphicData uri="http://schemas.openxmlformats.org/presentationml/2006/ole">
            <mc:AlternateContent xmlns:mc="http://schemas.openxmlformats.org/markup-compatibility/2006">
              <mc:Choice xmlns:v="urn:schemas-microsoft-com:vml" Requires="v">
                <p:oleObj spid="_x0000_s3403" name="Equation" r:id="rId4" imgW="228600" imgH="177480" progId="Equation.DSMT4">
                  <p:embed/>
                </p:oleObj>
              </mc:Choice>
              <mc:Fallback>
                <p:oleObj name="Equation" r:id="rId4" imgW="228600" imgH="177480" progId="Equation.DSMT4">
                  <p:embed/>
                  <p:pic>
                    <p:nvPicPr>
                      <p:cNvPr id="7" name="Object 6"/>
                      <p:cNvPicPr/>
                      <p:nvPr/>
                    </p:nvPicPr>
                    <p:blipFill>
                      <a:blip r:embed="rId5"/>
                      <a:stretch>
                        <a:fillRect/>
                      </a:stretch>
                    </p:blipFill>
                    <p:spPr>
                      <a:xfrm>
                        <a:off x="1726951" y="333828"/>
                        <a:ext cx="657225" cy="509588"/>
                      </a:xfrm>
                      <a:prstGeom prst="rect">
                        <a:avLst/>
                      </a:prstGeom>
                    </p:spPr>
                  </p:pic>
                </p:oleObj>
              </mc:Fallback>
            </mc:AlternateContent>
          </a:graphicData>
        </a:graphic>
      </p:graphicFrame>
      <p:sp>
        <p:nvSpPr>
          <p:cNvPr id="3" name="Text Placeholder 2"/>
          <p:cNvSpPr>
            <a:spLocks noGrp="1"/>
          </p:cNvSpPr>
          <p:nvPr>
            <p:ph type="body" idx="1"/>
          </p:nvPr>
        </p:nvSpPr>
        <p:spPr>
          <a:xfrm>
            <a:off x="457200" y="919554"/>
            <a:ext cx="8229600" cy="478970"/>
          </a:xfrm>
        </p:spPr>
        <p:txBody>
          <a:bodyPr/>
          <a:lstStyle/>
          <a:p>
            <a:r>
              <a:rPr lang="en-US" dirty="0" smtClean="0">
                <a:latin typeface="+mn-lt"/>
              </a:rPr>
              <a:t>Sixth Edition</a:t>
            </a:r>
            <a:endParaRPr lang="en-US" dirty="0">
              <a:latin typeface="+mn-lt"/>
            </a:endParaRPr>
          </a:p>
        </p:txBody>
      </p:sp>
      <p:sp>
        <p:nvSpPr>
          <p:cNvPr id="4" name="Text Placeholder 3"/>
          <p:cNvSpPr>
            <a:spLocks noGrp="1"/>
          </p:cNvSpPr>
          <p:nvPr>
            <p:ph type="body" idx="2"/>
          </p:nvPr>
        </p:nvSpPr>
        <p:spPr>
          <a:xfrm>
            <a:off x="5029200" y="1930400"/>
            <a:ext cx="3657600" cy="1094683"/>
          </a:xfrm>
        </p:spPr>
        <p:txBody>
          <a:bodyPr/>
          <a:lstStyle/>
          <a:p>
            <a:pPr lvl="0" algn="ctr"/>
            <a:r>
              <a:rPr lang="en-US" b="1" dirty="0">
                <a:latin typeface="+mn-lt"/>
              </a:rPr>
              <a:t>Chapter </a:t>
            </a:r>
            <a:r>
              <a:rPr lang="en-US" b="1" dirty="0" smtClean="0">
                <a:latin typeface="+mn-lt"/>
              </a:rPr>
              <a:t>7</a:t>
            </a:r>
            <a:endParaRPr lang="en-US" b="1" dirty="0">
              <a:latin typeface="+mn-lt"/>
            </a:endParaRPr>
          </a:p>
        </p:txBody>
      </p:sp>
      <p:sp>
        <p:nvSpPr>
          <p:cNvPr id="5" name="Text Placeholder 4"/>
          <p:cNvSpPr>
            <a:spLocks noGrp="1"/>
          </p:cNvSpPr>
          <p:nvPr>
            <p:ph type="body" idx="3"/>
          </p:nvPr>
        </p:nvSpPr>
        <p:spPr>
          <a:xfrm>
            <a:off x="5029200" y="3114461"/>
            <a:ext cx="3657600" cy="591265"/>
          </a:xfrm>
        </p:spPr>
        <p:txBody>
          <a:bodyPr/>
          <a:lstStyle/>
          <a:p>
            <a:pPr algn="ctr"/>
            <a:r>
              <a:rPr lang="en-US" dirty="0">
                <a:latin typeface="+mn-lt"/>
              </a:rPr>
              <a:t>Methods: A Deeper Look</a:t>
            </a:r>
            <a:endParaRPr lang="en-US" sz="2400" dirty="0">
              <a:latin typeface="+mn-lt"/>
            </a:endParaRPr>
          </a:p>
        </p:txBody>
      </p:sp>
      <p:pic>
        <p:nvPicPr>
          <p:cNvPr id="10" name="Picture 9" descr="Front cover: Visual C#® How to Program Sixth Edition by Deitel and Deitel."/>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6269" y="1640584"/>
            <a:ext cx="3708000" cy="4523396"/>
          </a:xfrm>
          <a:prstGeom prst="rect">
            <a:avLst/>
          </a:prstGeom>
          <a:ln w="9525">
            <a:solidFill>
              <a:schemeClr val="tx1"/>
            </a:solidFill>
          </a:ln>
        </p:spPr>
      </p:pic>
      <p:sp>
        <p:nvSpPr>
          <p:cNvPr id="6" name="Text Placeholder 5"/>
          <p:cNvSpPr>
            <a:spLocks noGrp="1"/>
          </p:cNvSpPr>
          <p:nvPr>
            <p:ph type="body" idx="13"/>
          </p:nvPr>
        </p:nvSpPr>
        <p:spPr>
          <a:xfrm>
            <a:off x="2743200" y="6474315"/>
            <a:ext cx="6077663" cy="229382"/>
          </a:xfrm>
        </p:spPr>
        <p:txBody>
          <a:bodyPr anchor="ct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
        <p:nvSpPr>
          <p:cNvPr id="11" name="TextBox 10"/>
          <p:cNvSpPr txBox="1"/>
          <p:nvPr/>
        </p:nvSpPr>
        <p:spPr>
          <a:xfrm>
            <a:off x="5355771" y="4287431"/>
            <a:ext cx="2694215" cy="830997"/>
          </a:xfrm>
          <a:prstGeom prst="rect">
            <a:avLst/>
          </a:prstGeom>
          <a:noFill/>
        </p:spPr>
        <p:txBody>
          <a:bodyPr wrap="square" rtlCol="0">
            <a:spAutoFit/>
          </a:bodyPr>
          <a:lstStyle/>
          <a:p>
            <a:r>
              <a:rPr lang="en-US" sz="1200" dirty="0">
                <a:solidFill>
                  <a:schemeClr val="bg1"/>
                </a:solidFill>
                <a:latin typeface="+mn-lt"/>
              </a:rPr>
              <a:t>Slides in this presentation contain hyperlinks. JAWS users should be able to get a list of links by using INSERT+F7</a:t>
            </a:r>
          </a:p>
        </p:txBody>
      </p:sp>
    </p:spTree>
    <p:extLst>
      <p:ext uri="{BB962C8B-B14F-4D97-AF65-F5344CB8AC3E}">
        <p14:creationId xmlns:p14="http://schemas.microsoft.com/office/powerpoint/2010/main" val="4140415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Outline </a:t>
            </a:r>
            <a:r>
              <a:rPr lang="en-US" sz="2000" b="0" dirty="0" smtClean="0"/>
              <a:t>(7 </a:t>
            </a:r>
            <a:r>
              <a:rPr lang="en-US" sz="2000" b="0" dirty="0"/>
              <a:t>of 7)</a:t>
            </a:r>
            <a:endParaRPr lang="en-US" dirty="0"/>
          </a:p>
        </p:txBody>
      </p:sp>
      <p:sp>
        <p:nvSpPr>
          <p:cNvPr id="3" name="Text Placeholder 2"/>
          <p:cNvSpPr>
            <a:spLocks noGrp="1"/>
          </p:cNvSpPr>
          <p:nvPr>
            <p:ph type="body" idx="1"/>
          </p:nvPr>
        </p:nvSpPr>
        <p:spPr/>
        <p:txBody>
          <a:bodyPr/>
          <a:lstStyle/>
          <a:p>
            <a:pPr marL="486000" lvl="1" indent="0">
              <a:buNone/>
            </a:pPr>
            <a:r>
              <a:rPr lang="en-US" sz="2400" dirty="0" smtClean="0">
                <a:solidFill>
                  <a:schemeClr val="tx2"/>
                </a:solidFill>
                <a:latin typeface="+mn-lt"/>
              </a:rPr>
              <a:t>7.16.1</a:t>
            </a:r>
            <a:r>
              <a:rPr lang="en-US" sz="2400" dirty="0" smtClean="0">
                <a:latin typeface="+mn-lt"/>
              </a:rPr>
              <a:t> Base Cases and Recursive Calls</a:t>
            </a:r>
          </a:p>
          <a:p>
            <a:pPr marL="486000" lvl="1" indent="0">
              <a:buNone/>
            </a:pPr>
            <a:r>
              <a:rPr lang="en-US" sz="2400" dirty="0" smtClean="0">
                <a:solidFill>
                  <a:schemeClr val="tx2"/>
                </a:solidFill>
                <a:latin typeface="+mn-lt"/>
              </a:rPr>
              <a:t>7.16.2</a:t>
            </a:r>
            <a:r>
              <a:rPr lang="en-US" sz="2400" dirty="0" smtClean="0">
                <a:latin typeface="+mn-lt"/>
              </a:rPr>
              <a:t> Recursive Factorial Calculations</a:t>
            </a:r>
          </a:p>
          <a:p>
            <a:pPr marL="486000" lvl="1" indent="0">
              <a:buNone/>
            </a:pPr>
            <a:r>
              <a:rPr lang="en-US" sz="2400" dirty="0" smtClean="0">
                <a:solidFill>
                  <a:schemeClr val="tx2"/>
                </a:solidFill>
                <a:latin typeface="+mn-lt"/>
              </a:rPr>
              <a:t>7.16.3</a:t>
            </a:r>
            <a:r>
              <a:rPr lang="en-US" sz="2400" dirty="0" smtClean="0">
                <a:latin typeface="+mn-lt"/>
              </a:rPr>
              <a:t> Implementing Factorial Recursively</a:t>
            </a:r>
          </a:p>
          <a:p>
            <a:pPr marL="0" indent="0">
              <a:buNone/>
            </a:pPr>
            <a:r>
              <a:rPr lang="en-US" sz="2400" b="1" dirty="0" smtClean="0">
                <a:solidFill>
                  <a:schemeClr val="tx2"/>
                </a:solidFill>
                <a:latin typeface="+mn-lt"/>
              </a:rPr>
              <a:t>7.17</a:t>
            </a:r>
            <a:r>
              <a:rPr lang="en-US" sz="2400" b="1" dirty="0" smtClean="0">
                <a:latin typeface="+mn-lt"/>
              </a:rPr>
              <a:t> </a:t>
            </a:r>
            <a:r>
              <a:rPr lang="en-US" sz="2400" dirty="0" smtClean="0">
                <a:latin typeface="+mn-lt"/>
              </a:rPr>
              <a:t>Value Types vs. Reference Types</a:t>
            </a:r>
          </a:p>
          <a:p>
            <a:pPr marL="0" indent="0">
              <a:buNone/>
            </a:pPr>
            <a:r>
              <a:rPr lang="en-US" sz="2400" b="1" dirty="0" smtClean="0">
                <a:solidFill>
                  <a:schemeClr val="tx2"/>
                </a:solidFill>
                <a:latin typeface="+mn-lt"/>
              </a:rPr>
              <a:t>7.18</a:t>
            </a:r>
            <a:r>
              <a:rPr lang="en-US" sz="2400" b="1" dirty="0" smtClean="0">
                <a:latin typeface="+mn-lt"/>
              </a:rPr>
              <a:t> </a:t>
            </a:r>
            <a:r>
              <a:rPr lang="en-US" sz="2400" dirty="0" smtClean="0">
                <a:latin typeface="+mn-lt"/>
              </a:rPr>
              <a:t>Passing Arguments By Value and By Reference</a:t>
            </a:r>
          </a:p>
          <a:p>
            <a:pPr marL="486000" lvl="1" indent="0">
              <a:buNone/>
            </a:pPr>
            <a:r>
              <a:rPr lang="en-US" sz="2400" dirty="0">
                <a:solidFill>
                  <a:schemeClr val="tx2"/>
                </a:solidFill>
                <a:latin typeface="+mn-lt"/>
              </a:rPr>
              <a:t>7.18.1</a:t>
            </a:r>
            <a:r>
              <a:rPr lang="en-US" sz="2400" dirty="0">
                <a:latin typeface="+mn-lt"/>
              </a:rPr>
              <a:t> </a:t>
            </a:r>
            <a:r>
              <a:rPr lang="en-US" sz="2400" dirty="0">
                <a:latin typeface="Consolas" panose="020B0609020204030204" pitchFamily="49" charset="0"/>
                <a:cs typeface="Consolas" panose="020B0609020204030204" pitchFamily="49" charset="0"/>
              </a:rPr>
              <a:t>ref</a:t>
            </a:r>
            <a:r>
              <a:rPr lang="en-US" sz="2400" dirty="0">
                <a:latin typeface="+mn-lt"/>
              </a:rPr>
              <a:t> and </a:t>
            </a:r>
            <a:r>
              <a:rPr lang="en-US" sz="2400" dirty="0">
                <a:latin typeface="Consolas" panose="020B0609020204030204" pitchFamily="49" charset="0"/>
                <a:cs typeface="Consolas" panose="020B0609020204030204" pitchFamily="49" charset="0"/>
              </a:rPr>
              <a:t>out</a:t>
            </a:r>
            <a:r>
              <a:rPr lang="en-US" sz="2400" dirty="0">
                <a:latin typeface="+mn-lt"/>
              </a:rPr>
              <a:t> Parameters</a:t>
            </a:r>
          </a:p>
          <a:p>
            <a:pPr marL="486000" lvl="1" indent="0">
              <a:buNone/>
            </a:pPr>
            <a:r>
              <a:rPr lang="en-US" sz="2400" dirty="0">
                <a:solidFill>
                  <a:schemeClr val="tx2"/>
                </a:solidFill>
                <a:latin typeface="+mn-lt"/>
              </a:rPr>
              <a:t>7.18.2</a:t>
            </a:r>
            <a:r>
              <a:rPr lang="en-US" sz="2400" dirty="0">
                <a:latin typeface="+mn-lt"/>
              </a:rPr>
              <a:t> Demonstrating </a:t>
            </a:r>
            <a:r>
              <a:rPr lang="en-US" sz="2400" dirty="0">
                <a:latin typeface="Consolas" panose="020B0609020204030204" pitchFamily="49" charset="0"/>
                <a:cs typeface="Consolas" panose="020B0609020204030204" pitchFamily="49" charset="0"/>
              </a:rPr>
              <a:t>ref</a:t>
            </a:r>
            <a:r>
              <a:rPr lang="en-US" sz="2400" dirty="0">
                <a:latin typeface="+mn-lt"/>
              </a:rPr>
              <a:t>, </a:t>
            </a:r>
            <a:r>
              <a:rPr lang="en-US" sz="2400" dirty="0">
                <a:latin typeface="Consolas" panose="020B0609020204030204" pitchFamily="49" charset="0"/>
                <a:cs typeface="Consolas" panose="020B0609020204030204" pitchFamily="49" charset="0"/>
              </a:rPr>
              <a:t>out</a:t>
            </a:r>
            <a:r>
              <a:rPr lang="en-US" sz="2400" dirty="0">
                <a:latin typeface="+mn-lt"/>
              </a:rPr>
              <a:t> and </a:t>
            </a:r>
            <a:r>
              <a:rPr lang="en-US" sz="2400" dirty="0" smtClean="0">
                <a:latin typeface="+mn-lt"/>
              </a:rPr>
              <a:t>Value Parameters</a:t>
            </a:r>
            <a:endParaRPr lang="en-US" sz="2400" dirty="0">
              <a:latin typeface="+mn-lt"/>
            </a:endParaRPr>
          </a:p>
          <a:p>
            <a:pPr marL="0" indent="0">
              <a:buNone/>
            </a:pPr>
            <a:r>
              <a:rPr lang="en-US" sz="2400" b="1" dirty="0">
                <a:solidFill>
                  <a:schemeClr val="tx2"/>
                </a:solidFill>
                <a:latin typeface="+mn-lt"/>
              </a:rPr>
              <a:t>7.19</a:t>
            </a:r>
            <a:r>
              <a:rPr lang="en-US" sz="2400" b="1" dirty="0">
                <a:latin typeface="+mn-lt"/>
              </a:rPr>
              <a:t> </a:t>
            </a:r>
            <a:r>
              <a:rPr lang="en-US" sz="2400" dirty="0" smtClean="0">
                <a:latin typeface="+mn-lt"/>
              </a:rPr>
              <a:t>Wrap-Up</a:t>
            </a:r>
            <a:endParaRPr lang="en-US" sz="2400" dirty="0">
              <a:latin typeface="+mn-lt"/>
            </a:endParaRPr>
          </a:p>
        </p:txBody>
      </p:sp>
    </p:spTree>
    <p:extLst>
      <p:ext uri="{BB962C8B-B14F-4D97-AF65-F5344CB8AC3E}">
        <p14:creationId xmlns:p14="http://schemas.microsoft.com/office/powerpoint/2010/main" val="33590578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sz="3200" dirty="0"/>
              <a:t>Figure 7.9 </a:t>
            </a:r>
            <a:r>
              <a:rPr lang="en-US" sz="3200" dirty="0">
                <a:latin typeface="Consolas" panose="020B0609020204030204" pitchFamily="49" charset="0"/>
                <a:cs typeface="Consolas" panose="020B0609020204030204" pitchFamily="49" charset="0"/>
              </a:rPr>
              <a:t>Scope</a:t>
            </a:r>
            <a:r>
              <a:rPr lang="en-US" sz="3200" dirty="0" smtClean="0"/>
              <a:t> Class Demonstrates Static- </a:t>
            </a:r>
            <a:r>
              <a:rPr lang="en-US" sz="3200" dirty="0"/>
              <a:t>and </a:t>
            </a:r>
            <a:r>
              <a:rPr lang="en-US" sz="3200" dirty="0" smtClean="0"/>
              <a:t>Local-Variable Scopes</a:t>
            </a:r>
            <a:r>
              <a:rPr lang="en-US" dirty="0" smtClean="0"/>
              <a:t> </a:t>
            </a:r>
            <a:r>
              <a:rPr lang="en-US" sz="2000" b="0" dirty="0" smtClean="0"/>
              <a:t>(4 of 4)</a:t>
            </a:r>
            <a:endParaRPr lang="en-US" sz="2000" b="0" dirty="0"/>
          </a:p>
        </p:txBody>
      </p:sp>
      <p:pic>
        <p:nvPicPr>
          <p:cNvPr id="3" name="Picture 2" descr="The output for the program code. Line 1: local x in method main is 5. Line 2: local x on entering method use local variable is 25. Line 3: local x before exiting method use local variable is 26. Line 4: static variable x on entering method use static variable is 1. Line 5: static variable x before exiting method use static variable is 10. Line 6: local x on entering method use local variable is 25. Line 7: local x before exiting method use local variable is 26. Line 8: static variable x on entering method use static variable is 10. Line 9: static variable x before exiting method use static variable is 100. Line 10: local x in method main is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496" y="1877106"/>
            <a:ext cx="7927008" cy="3141145"/>
          </a:xfrm>
          <a:prstGeom prst="rect">
            <a:avLst/>
          </a:prstGeom>
        </p:spPr>
      </p:pic>
    </p:spTree>
    <p:extLst>
      <p:ext uri="{BB962C8B-B14F-4D97-AF65-F5344CB8AC3E}">
        <p14:creationId xmlns:p14="http://schemas.microsoft.com/office/powerpoint/2010/main" val="600996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7.11 Method-Call Stack and Activation Records</a:t>
            </a:r>
          </a:p>
        </p:txBody>
      </p:sp>
      <p:sp>
        <p:nvSpPr>
          <p:cNvPr id="3" name="Text Placeholder 2"/>
          <p:cNvSpPr>
            <a:spLocks noGrp="1"/>
          </p:cNvSpPr>
          <p:nvPr>
            <p:ph type="body" idx="1"/>
          </p:nvPr>
        </p:nvSpPr>
        <p:spPr>
          <a:xfrm>
            <a:off x="457200" y="1600200"/>
            <a:ext cx="2852057" cy="359229"/>
          </a:xfrm>
        </p:spPr>
        <p:txBody>
          <a:bodyPr/>
          <a:lstStyle/>
          <a:p>
            <a:r>
              <a:rPr lang="en-US" sz="2200" dirty="0">
                <a:latin typeface="+mn-lt"/>
              </a:rPr>
              <a:t>To understand </a:t>
            </a:r>
            <a:r>
              <a:rPr lang="en-US" sz="2200" dirty="0" smtClean="0">
                <a:latin typeface="+mn-lt"/>
              </a:rPr>
              <a:t>how</a:t>
            </a:r>
            <a:endParaRPr lang="en-US" sz="2200" dirty="0">
              <a:latin typeface="+mn-lt"/>
            </a:endParaRPr>
          </a:p>
        </p:txBody>
      </p:sp>
      <p:graphicFrame>
        <p:nvGraphicFramePr>
          <p:cNvPr id="5" name="Object 4" descr="C sharp"/>
          <p:cNvGraphicFramePr>
            <a:graphicFrameLocks noChangeAspect="1"/>
          </p:cNvGraphicFramePr>
          <p:nvPr>
            <p:extLst>
              <p:ext uri="{D42A27DB-BD31-4B8C-83A1-F6EECF244321}">
                <p14:modId xmlns:p14="http://schemas.microsoft.com/office/powerpoint/2010/main" val="3738818512"/>
              </p:ext>
            </p:extLst>
          </p:nvPr>
        </p:nvGraphicFramePr>
        <p:xfrm>
          <a:off x="3226149" y="1747280"/>
          <a:ext cx="427478" cy="314984"/>
        </p:xfrm>
        <a:graphic>
          <a:graphicData uri="http://schemas.openxmlformats.org/presentationml/2006/ole">
            <mc:AlternateContent xmlns:mc="http://schemas.openxmlformats.org/markup-compatibility/2006">
              <mc:Choice xmlns:v="urn:schemas-microsoft-com:vml" Requires="v">
                <p:oleObj spid="_x0000_s14521" name="Equation" r:id="rId3" imgW="241200" imgH="177480" progId="Equation.DSMT4">
                  <p:embed/>
                </p:oleObj>
              </mc:Choice>
              <mc:Fallback>
                <p:oleObj name="Equation" r:id="rId3" imgW="241200" imgH="177480" progId="Equation.DSMT4">
                  <p:embed/>
                  <p:pic>
                    <p:nvPicPr>
                      <p:cNvPr id="0" name=""/>
                      <p:cNvPicPr/>
                      <p:nvPr/>
                    </p:nvPicPr>
                    <p:blipFill>
                      <a:blip r:embed="rId4"/>
                      <a:stretch>
                        <a:fillRect/>
                      </a:stretch>
                    </p:blipFill>
                    <p:spPr>
                      <a:xfrm>
                        <a:off x="3226149" y="1747280"/>
                        <a:ext cx="427478" cy="314984"/>
                      </a:xfrm>
                      <a:prstGeom prst="rect">
                        <a:avLst/>
                      </a:prstGeom>
                    </p:spPr>
                  </p:pic>
                </p:oleObj>
              </mc:Fallback>
            </mc:AlternateContent>
          </a:graphicData>
        </a:graphic>
      </p:graphicFrame>
      <p:sp>
        <p:nvSpPr>
          <p:cNvPr id="4" name="Text Placeholder 3"/>
          <p:cNvSpPr>
            <a:spLocks noGrp="1"/>
          </p:cNvSpPr>
          <p:nvPr>
            <p:ph type="body" idx="2"/>
          </p:nvPr>
        </p:nvSpPr>
        <p:spPr>
          <a:xfrm>
            <a:off x="457200" y="1600199"/>
            <a:ext cx="8229600" cy="4728029"/>
          </a:xfrm>
        </p:spPr>
        <p:txBody>
          <a:bodyPr/>
          <a:lstStyle/>
          <a:p>
            <a:pPr marL="261938" indent="2873375">
              <a:buNone/>
            </a:pPr>
            <a:r>
              <a:rPr lang="en-US" sz="2200" dirty="0">
                <a:latin typeface="+mn-lt"/>
              </a:rPr>
              <a:t>performs method calls, we first need to consider a data structure (i.e., collection of related data items) known as a </a:t>
            </a:r>
            <a:r>
              <a:rPr lang="en-US" sz="2200" b="1" dirty="0">
                <a:latin typeface="+mn-lt"/>
              </a:rPr>
              <a:t>stack</a:t>
            </a:r>
            <a:r>
              <a:rPr lang="en-US" sz="2200" dirty="0" smtClean="0">
                <a:latin typeface="+mn-lt"/>
              </a:rPr>
              <a:t>.</a:t>
            </a:r>
            <a:endParaRPr lang="en-US" sz="2200" dirty="0">
              <a:latin typeface="+mn-lt"/>
            </a:endParaRPr>
          </a:p>
          <a:p>
            <a:r>
              <a:rPr lang="en-US" sz="2200" dirty="0">
                <a:latin typeface="+mn-lt"/>
              </a:rPr>
              <a:t>Analogous to a pile of dishes</a:t>
            </a:r>
            <a:r>
              <a:rPr lang="en-US" sz="2200" dirty="0" smtClean="0">
                <a:latin typeface="+mn-lt"/>
              </a:rPr>
              <a:t>.</a:t>
            </a:r>
            <a:endParaRPr lang="en-US" sz="2200" dirty="0">
              <a:latin typeface="+mn-lt"/>
            </a:endParaRPr>
          </a:p>
          <a:p>
            <a:pPr lvl="1"/>
            <a:r>
              <a:rPr lang="en-US" sz="2200" dirty="0">
                <a:latin typeface="+mn-lt"/>
              </a:rPr>
              <a:t>When a dish is placed on the pile, it’s placed at the </a:t>
            </a:r>
            <a:r>
              <a:rPr lang="en-US" sz="2200" b="1" dirty="0">
                <a:latin typeface="+mn-lt"/>
              </a:rPr>
              <a:t>top</a:t>
            </a:r>
            <a:r>
              <a:rPr lang="en-US" sz="2200" dirty="0">
                <a:latin typeface="+mn-lt"/>
              </a:rPr>
              <a:t>—referred to as </a:t>
            </a:r>
            <a:r>
              <a:rPr lang="en-US" sz="2200" b="1" dirty="0">
                <a:latin typeface="+mn-lt"/>
              </a:rPr>
              <a:t>pushing</a:t>
            </a:r>
            <a:r>
              <a:rPr lang="en-US" sz="2200" dirty="0">
                <a:latin typeface="+mn-lt"/>
              </a:rPr>
              <a:t> the dish onto the stack</a:t>
            </a:r>
            <a:r>
              <a:rPr lang="en-US" sz="2200" dirty="0" smtClean="0">
                <a:latin typeface="+mn-lt"/>
              </a:rPr>
              <a:t>.</a:t>
            </a:r>
            <a:endParaRPr lang="en-US" sz="2200" dirty="0">
              <a:latin typeface="+mn-lt"/>
            </a:endParaRPr>
          </a:p>
          <a:p>
            <a:pPr lvl="1"/>
            <a:r>
              <a:rPr lang="en-US" sz="2200" dirty="0">
                <a:latin typeface="+mn-lt"/>
              </a:rPr>
              <a:t>Similarly, when a dish is removed from the pile, it’s removed from the top—referred to as </a:t>
            </a:r>
            <a:r>
              <a:rPr lang="en-US" sz="2200" b="1" dirty="0">
                <a:latin typeface="+mn-lt"/>
              </a:rPr>
              <a:t>popping</a:t>
            </a:r>
            <a:r>
              <a:rPr lang="en-US" sz="2200" dirty="0">
                <a:latin typeface="+mn-lt"/>
              </a:rPr>
              <a:t> the dish off the stack</a:t>
            </a:r>
            <a:r>
              <a:rPr lang="en-US" sz="2200" dirty="0" smtClean="0">
                <a:latin typeface="+mn-lt"/>
              </a:rPr>
              <a:t>.</a:t>
            </a:r>
            <a:endParaRPr lang="en-US" sz="2200" dirty="0">
              <a:latin typeface="+mn-lt"/>
            </a:endParaRPr>
          </a:p>
          <a:p>
            <a:r>
              <a:rPr lang="en-US" sz="2200" dirty="0">
                <a:latin typeface="+mn-lt"/>
              </a:rPr>
              <a:t>Stacks are known as </a:t>
            </a:r>
            <a:r>
              <a:rPr lang="en-US" sz="2200" b="1" dirty="0">
                <a:latin typeface="+mn-lt"/>
              </a:rPr>
              <a:t>last-in, first-out (L</a:t>
            </a:r>
            <a:r>
              <a:rPr lang="en-US" sz="100" b="1" dirty="0">
                <a:latin typeface="+mn-lt"/>
              </a:rPr>
              <a:t> </a:t>
            </a:r>
            <a:r>
              <a:rPr lang="en-US" sz="2200" b="1" dirty="0">
                <a:latin typeface="+mn-lt"/>
              </a:rPr>
              <a:t>I</a:t>
            </a:r>
            <a:r>
              <a:rPr lang="en-US" sz="100" b="1" dirty="0">
                <a:latin typeface="+mn-lt"/>
              </a:rPr>
              <a:t> </a:t>
            </a:r>
            <a:r>
              <a:rPr lang="en-US" sz="2200" b="1" dirty="0">
                <a:latin typeface="+mn-lt"/>
              </a:rPr>
              <a:t>F</a:t>
            </a:r>
            <a:r>
              <a:rPr lang="en-US" sz="100" b="1" dirty="0">
                <a:latin typeface="+mn-lt"/>
              </a:rPr>
              <a:t> </a:t>
            </a:r>
            <a:r>
              <a:rPr lang="en-US" sz="2200" b="1" dirty="0">
                <a:latin typeface="+mn-lt"/>
              </a:rPr>
              <a:t>O) data structures</a:t>
            </a:r>
            <a:r>
              <a:rPr lang="en-US" sz="2200" dirty="0">
                <a:latin typeface="+mn-lt"/>
              </a:rPr>
              <a:t>—the last item pushed (inserted) on the stack is the first item popped (removed) from the stack</a:t>
            </a:r>
            <a:r>
              <a:rPr lang="en-US" sz="2200" dirty="0" smtClean="0">
                <a:latin typeface="+mn-lt"/>
              </a:rPr>
              <a:t>.</a:t>
            </a:r>
            <a:endParaRPr lang="en-US" dirty="0">
              <a:latin typeface="+mn-lt"/>
            </a:endParaRPr>
          </a:p>
        </p:txBody>
      </p:sp>
    </p:spTree>
    <p:extLst>
      <p:ext uri="{BB962C8B-B14F-4D97-AF65-F5344CB8AC3E}">
        <p14:creationId xmlns:p14="http://schemas.microsoft.com/office/powerpoint/2010/main" val="1001444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7.11.1 Method-Call Stack</a:t>
            </a:r>
          </a:p>
        </p:txBody>
      </p:sp>
      <p:sp>
        <p:nvSpPr>
          <p:cNvPr id="3" name="Text Placeholder 2"/>
          <p:cNvSpPr>
            <a:spLocks noGrp="1"/>
          </p:cNvSpPr>
          <p:nvPr>
            <p:ph type="body" idx="1"/>
          </p:nvPr>
        </p:nvSpPr>
        <p:spPr>
          <a:xfrm>
            <a:off x="457199" y="1600200"/>
            <a:ext cx="8372901" cy="4104564"/>
          </a:xfrm>
        </p:spPr>
        <p:txBody>
          <a:bodyPr/>
          <a:lstStyle/>
          <a:p>
            <a:r>
              <a:rPr lang="en-US" sz="2400" dirty="0">
                <a:latin typeface="+mn-lt"/>
              </a:rPr>
              <a:t>One of the most important mechanisms for computer science students to understand is the </a:t>
            </a:r>
            <a:r>
              <a:rPr lang="en-US" sz="2400" b="1" dirty="0">
                <a:latin typeface="+mn-lt"/>
              </a:rPr>
              <a:t>method-call stack</a:t>
            </a:r>
            <a:r>
              <a:rPr lang="en-US" sz="2400" dirty="0">
                <a:latin typeface="+mn-lt"/>
              </a:rPr>
              <a:t> (sometimes referred to as the </a:t>
            </a:r>
            <a:r>
              <a:rPr lang="en-US" sz="2400" b="1" dirty="0">
                <a:latin typeface="+mn-lt"/>
              </a:rPr>
              <a:t>program-execution stack</a:t>
            </a:r>
            <a:r>
              <a:rPr lang="en-US" sz="2400" dirty="0" smtClean="0">
                <a:latin typeface="+mn-lt"/>
              </a:rPr>
              <a:t>).</a:t>
            </a:r>
            <a:endParaRPr lang="en-US" sz="2400" dirty="0">
              <a:latin typeface="+mn-lt"/>
            </a:endParaRPr>
          </a:p>
          <a:p>
            <a:r>
              <a:rPr lang="en-US" sz="2400" dirty="0">
                <a:latin typeface="+mn-lt"/>
              </a:rPr>
              <a:t>This data structure—working “behind the scenes”—supports the method call/return mechanism</a:t>
            </a:r>
            <a:r>
              <a:rPr lang="en-US" sz="2400" dirty="0" smtClean="0">
                <a:latin typeface="+mn-lt"/>
              </a:rPr>
              <a:t>.</a:t>
            </a:r>
            <a:endParaRPr lang="en-US" sz="2400" dirty="0">
              <a:latin typeface="+mn-lt"/>
            </a:endParaRPr>
          </a:p>
          <a:p>
            <a:r>
              <a:rPr lang="en-US" sz="2400" dirty="0">
                <a:latin typeface="+mn-lt"/>
              </a:rPr>
              <a:t>It also supports the creation, maintenance and destruction of each called method’s local variables</a:t>
            </a:r>
            <a:r>
              <a:rPr lang="en-US" sz="2400" dirty="0" smtClean="0">
                <a:latin typeface="+mn-lt"/>
              </a:rPr>
              <a:t>.</a:t>
            </a:r>
            <a:endParaRPr lang="en-US" sz="2400" dirty="0">
              <a:latin typeface="+mn-lt"/>
            </a:endParaRPr>
          </a:p>
          <a:p>
            <a:r>
              <a:rPr lang="en-US" sz="2400" dirty="0">
                <a:latin typeface="+mn-lt"/>
              </a:rPr>
              <a:t>Last-in, first-out (</a:t>
            </a:r>
            <a:r>
              <a:rPr lang="en-US" sz="2400" dirty="0" smtClean="0">
                <a:latin typeface="+mn-lt"/>
              </a:rPr>
              <a:t>L</a:t>
            </a:r>
            <a:r>
              <a:rPr lang="en-US" sz="100" dirty="0" smtClean="0">
                <a:latin typeface="+mn-lt"/>
              </a:rPr>
              <a:t> </a:t>
            </a:r>
            <a:r>
              <a:rPr lang="en-US" sz="2400" dirty="0" smtClean="0">
                <a:latin typeface="+mn-lt"/>
              </a:rPr>
              <a:t>I</a:t>
            </a:r>
            <a:r>
              <a:rPr lang="en-US" sz="100" dirty="0" smtClean="0">
                <a:latin typeface="+mn-lt"/>
              </a:rPr>
              <a:t> </a:t>
            </a:r>
            <a:r>
              <a:rPr lang="en-US" sz="2400" dirty="0" smtClean="0">
                <a:latin typeface="+mn-lt"/>
              </a:rPr>
              <a:t>F</a:t>
            </a:r>
            <a:r>
              <a:rPr lang="en-US" sz="100" dirty="0" smtClean="0">
                <a:latin typeface="+mn-lt"/>
              </a:rPr>
              <a:t> </a:t>
            </a:r>
            <a:r>
              <a:rPr lang="en-US" sz="2400" dirty="0" smtClean="0">
                <a:latin typeface="+mn-lt"/>
              </a:rPr>
              <a:t>O</a:t>
            </a:r>
            <a:r>
              <a:rPr lang="en-US" sz="2400" dirty="0">
                <a:latin typeface="+mn-lt"/>
              </a:rPr>
              <a:t>) behavior is </a:t>
            </a:r>
            <a:r>
              <a:rPr lang="en-US" sz="2400" b="1" dirty="0">
                <a:latin typeface="+mn-lt"/>
              </a:rPr>
              <a:t>exactly</a:t>
            </a:r>
            <a:r>
              <a:rPr lang="en-US" sz="2400" dirty="0">
                <a:latin typeface="+mn-lt"/>
              </a:rPr>
              <a:t> what a method needs in order to return to the method that called it.</a:t>
            </a:r>
          </a:p>
        </p:txBody>
      </p:sp>
    </p:spTree>
    <p:extLst>
      <p:ext uri="{BB962C8B-B14F-4D97-AF65-F5344CB8AC3E}">
        <p14:creationId xmlns:p14="http://schemas.microsoft.com/office/powerpoint/2010/main" val="4444987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7.11.2 Stack </a:t>
            </a:r>
            <a:r>
              <a:rPr lang="en-US" dirty="0" smtClean="0"/>
              <a:t>Frames </a:t>
            </a:r>
            <a:r>
              <a:rPr lang="en-US" sz="2000" b="0" dirty="0" smtClean="0"/>
              <a:t>(1 of 3)</a:t>
            </a:r>
            <a:endParaRPr lang="en-US" sz="2000" b="0" dirty="0"/>
          </a:p>
        </p:txBody>
      </p:sp>
      <p:sp>
        <p:nvSpPr>
          <p:cNvPr id="3" name="Text Placeholder 2"/>
          <p:cNvSpPr>
            <a:spLocks noGrp="1"/>
          </p:cNvSpPr>
          <p:nvPr>
            <p:ph type="body" idx="1"/>
          </p:nvPr>
        </p:nvSpPr>
        <p:spPr/>
        <p:txBody>
          <a:bodyPr/>
          <a:lstStyle/>
          <a:p>
            <a:r>
              <a:rPr lang="en-US" sz="2400" dirty="0">
                <a:latin typeface="+mn-lt"/>
              </a:rPr>
              <a:t>As each method is called, it may, in turn, call other methods, which may, in turn, call other methods—all </a:t>
            </a:r>
            <a:r>
              <a:rPr lang="en-US" sz="2400" b="1" dirty="0">
                <a:latin typeface="+mn-lt"/>
              </a:rPr>
              <a:t>before</a:t>
            </a:r>
            <a:r>
              <a:rPr lang="en-US" sz="2400" dirty="0">
                <a:latin typeface="+mn-lt"/>
              </a:rPr>
              <a:t> any of the methods return</a:t>
            </a:r>
            <a:r>
              <a:rPr lang="en-US" sz="2400" dirty="0" smtClean="0">
                <a:latin typeface="+mn-lt"/>
              </a:rPr>
              <a:t>.</a:t>
            </a:r>
            <a:endParaRPr lang="en-US" sz="2400" dirty="0">
              <a:latin typeface="+mn-lt"/>
            </a:endParaRPr>
          </a:p>
          <a:p>
            <a:r>
              <a:rPr lang="en-US" sz="2400" dirty="0">
                <a:latin typeface="+mn-lt"/>
              </a:rPr>
              <a:t>Each method eventually must return control to the method that called it</a:t>
            </a:r>
            <a:r>
              <a:rPr lang="en-US" sz="2400" dirty="0" smtClean="0">
                <a:latin typeface="+mn-lt"/>
              </a:rPr>
              <a:t>.</a:t>
            </a:r>
            <a:endParaRPr lang="en-US" sz="2400" dirty="0">
              <a:latin typeface="+mn-lt"/>
            </a:endParaRPr>
          </a:p>
          <a:p>
            <a:r>
              <a:rPr lang="en-US" sz="2400" dirty="0">
                <a:latin typeface="+mn-lt"/>
              </a:rPr>
              <a:t>So, somehow, the system must keep track of the </a:t>
            </a:r>
            <a:r>
              <a:rPr lang="en-US" sz="2400" b="1" dirty="0">
                <a:latin typeface="+mn-lt"/>
              </a:rPr>
              <a:t>return addresses</a:t>
            </a:r>
            <a:r>
              <a:rPr lang="en-US" sz="2400" dirty="0">
                <a:latin typeface="+mn-lt"/>
              </a:rPr>
              <a:t> that each method needs in order to return control to the method that called it</a:t>
            </a:r>
            <a:r>
              <a:rPr lang="en-US" sz="2400" dirty="0" smtClean="0">
                <a:latin typeface="+mn-lt"/>
              </a:rPr>
              <a:t>.</a:t>
            </a:r>
            <a:endParaRPr lang="en-US" sz="2400" dirty="0">
              <a:latin typeface="+mn-lt"/>
            </a:endParaRPr>
          </a:p>
          <a:p>
            <a:r>
              <a:rPr lang="en-US" sz="2400" dirty="0">
                <a:latin typeface="+mn-lt"/>
              </a:rPr>
              <a:t>The </a:t>
            </a:r>
            <a:r>
              <a:rPr lang="en-US" sz="2400" dirty="0" smtClean="0">
                <a:latin typeface="+mn-lt"/>
              </a:rPr>
              <a:t>method--call </a:t>
            </a:r>
            <a:r>
              <a:rPr lang="en-US" sz="2400" dirty="0">
                <a:latin typeface="+mn-lt"/>
              </a:rPr>
              <a:t>stack is the perfect data structure for handling this </a:t>
            </a:r>
            <a:r>
              <a:rPr lang="en-US" sz="2400" dirty="0" smtClean="0">
                <a:latin typeface="+mn-lt"/>
              </a:rPr>
              <a:t>information</a:t>
            </a:r>
            <a:r>
              <a:rPr lang="en-US" sz="2400" dirty="0">
                <a:latin typeface="+mn-lt"/>
              </a:rPr>
              <a:t>.</a:t>
            </a:r>
          </a:p>
        </p:txBody>
      </p:sp>
    </p:spTree>
    <p:extLst>
      <p:ext uri="{BB962C8B-B14F-4D97-AF65-F5344CB8AC3E}">
        <p14:creationId xmlns:p14="http://schemas.microsoft.com/office/powerpoint/2010/main" val="19395244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7.11.2 Stack Frames </a:t>
            </a:r>
            <a:r>
              <a:rPr lang="en-US" sz="2000" b="0" dirty="0" smtClean="0"/>
              <a:t>(2 </a:t>
            </a:r>
            <a:r>
              <a:rPr lang="en-US" sz="2000" b="0" dirty="0"/>
              <a:t>of 3)</a:t>
            </a:r>
            <a:endParaRPr lang="en-US" dirty="0"/>
          </a:p>
        </p:txBody>
      </p:sp>
      <p:sp>
        <p:nvSpPr>
          <p:cNvPr id="3" name="Text Placeholder 2"/>
          <p:cNvSpPr>
            <a:spLocks noGrp="1"/>
          </p:cNvSpPr>
          <p:nvPr>
            <p:ph type="body" idx="1"/>
          </p:nvPr>
        </p:nvSpPr>
        <p:spPr>
          <a:xfrm>
            <a:off x="457200" y="1600200"/>
            <a:ext cx="8229600" cy="4655457"/>
          </a:xfrm>
        </p:spPr>
        <p:txBody>
          <a:bodyPr/>
          <a:lstStyle/>
          <a:p>
            <a:r>
              <a:rPr lang="en-US" sz="2400" dirty="0">
                <a:latin typeface="+mn-lt"/>
              </a:rPr>
              <a:t>Each time a method calls another method, an entry is </a:t>
            </a:r>
            <a:r>
              <a:rPr lang="en-US" sz="2400" b="1" dirty="0">
                <a:latin typeface="+mn-lt"/>
              </a:rPr>
              <a:t>pushed</a:t>
            </a:r>
            <a:r>
              <a:rPr lang="en-US" sz="2400" dirty="0">
                <a:latin typeface="+mn-lt"/>
              </a:rPr>
              <a:t> onto the stack</a:t>
            </a:r>
            <a:r>
              <a:rPr lang="en-US" sz="2400" dirty="0" smtClean="0">
                <a:latin typeface="+mn-lt"/>
              </a:rPr>
              <a:t>.</a:t>
            </a:r>
            <a:endParaRPr lang="en-US" sz="2400" dirty="0">
              <a:latin typeface="+mn-lt"/>
            </a:endParaRPr>
          </a:p>
          <a:p>
            <a:r>
              <a:rPr lang="en-US" sz="2400" dirty="0">
                <a:latin typeface="+mn-lt"/>
              </a:rPr>
              <a:t>This entry, called a </a:t>
            </a:r>
            <a:r>
              <a:rPr lang="en-US" sz="2400" b="1" dirty="0">
                <a:latin typeface="+mn-lt"/>
              </a:rPr>
              <a:t>stack frame</a:t>
            </a:r>
            <a:r>
              <a:rPr lang="en-US" sz="2400" dirty="0">
                <a:latin typeface="+mn-lt"/>
              </a:rPr>
              <a:t> or an </a:t>
            </a:r>
            <a:r>
              <a:rPr lang="en-US" sz="2400" b="1" dirty="0">
                <a:latin typeface="+mn-lt"/>
              </a:rPr>
              <a:t>activation record</a:t>
            </a:r>
            <a:r>
              <a:rPr lang="en-US" sz="2400" dirty="0">
                <a:latin typeface="+mn-lt"/>
              </a:rPr>
              <a:t>, contains the </a:t>
            </a:r>
            <a:r>
              <a:rPr lang="en-US" sz="2400" b="1" dirty="0">
                <a:latin typeface="+mn-lt"/>
              </a:rPr>
              <a:t>return address</a:t>
            </a:r>
            <a:r>
              <a:rPr lang="en-US" sz="2400" dirty="0">
                <a:latin typeface="+mn-lt"/>
              </a:rPr>
              <a:t> that the called method needs in order to return to the calling method</a:t>
            </a:r>
            <a:r>
              <a:rPr lang="en-US" sz="2400" dirty="0" smtClean="0">
                <a:latin typeface="+mn-lt"/>
              </a:rPr>
              <a:t>.</a:t>
            </a:r>
            <a:endParaRPr lang="en-US" sz="2400" dirty="0">
              <a:latin typeface="+mn-lt"/>
            </a:endParaRPr>
          </a:p>
          <a:p>
            <a:r>
              <a:rPr lang="en-US" sz="2400" dirty="0">
                <a:latin typeface="+mn-lt"/>
              </a:rPr>
              <a:t>If the called method returns instead of calling another method before returning, the stack frame for the method call is </a:t>
            </a:r>
            <a:r>
              <a:rPr lang="en-US" sz="2400" b="1" dirty="0">
                <a:latin typeface="+mn-lt"/>
              </a:rPr>
              <a:t>popped</a:t>
            </a:r>
            <a:r>
              <a:rPr lang="en-US" sz="2400" dirty="0">
                <a:latin typeface="+mn-lt"/>
              </a:rPr>
              <a:t>, and control transfers to the return address in the popped stack frame</a:t>
            </a:r>
            <a:r>
              <a:rPr lang="en-US" sz="2400" dirty="0" smtClean="0">
                <a:latin typeface="+mn-lt"/>
              </a:rPr>
              <a:t>.</a:t>
            </a:r>
            <a:endParaRPr lang="en-US" sz="2400" dirty="0">
              <a:latin typeface="+mn-lt"/>
            </a:endParaRPr>
          </a:p>
          <a:p>
            <a:pPr lvl="1"/>
            <a:r>
              <a:rPr lang="en-US" sz="2400" dirty="0">
                <a:latin typeface="+mn-lt"/>
              </a:rPr>
              <a:t>The same techniques apply when a method accesses a property or when a property calls a method.</a:t>
            </a:r>
          </a:p>
        </p:txBody>
      </p:sp>
    </p:spTree>
    <p:extLst>
      <p:ext uri="{BB962C8B-B14F-4D97-AF65-F5344CB8AC3E}">
        <p14:creationId xmlns:p14="http://schemas.microsoft.com/office/powerpoint/2010/main" val="9967906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7.11.2 Stack Frames </a:t>
            </a:r>
            <a:r>
              <a:rPr lang="en-US" sz="2000" b="0" dirty="0" smtClean="0"/>
              <a:t>(3 </a:t>
            </a:r>
            <a:r>
              <a:rPr lang="en-US" sz="2000" b="0" dirty="0"/>
              <a:t>of 3)</a:t>
            </a:r>
            <a:endParaRPr lang="en-US" dirty="0"/>
          </a:p>
        </p:txBody>
      </p:sp>
      <p:sp>
        <p:nvSpPr>
          <p:cNvPr id="3" name="Text Placeholder 2"/>
          <p:cNvSpPr>
            <a:spLocks noGrp="1"/>
          </p:cNvSpPr>
          <p:nvPr>
            <p:ph type="body" idx="1"/>
          </p:nvPr>
        </p:nvSpPr>
        <p:spPr/>
        <p:txBody>
          <a:bodyPr/>
          <a:lstStyle/>
          <a:p>
            <a:r>
              <a:rPr lang="en-US" sz="2400" dirty="0">
                <a:latin typeface="+mn-lt"/>
              </a:rPr>
              <a:t>The beauty of the call stack is that each called method </a:t>
            </a:r>
            <a:r>
              <a:rPr lang="en-US" sz="2400" b="1" dirty="0">
                <a:latin typeface="+mn-lt"/>
              </a:rPr>
              <a:t>always</a:t>
            </a:r>
            <a:r>
              <a:rPr lang="en-US" sz="2400" dirty="0">
                <a:latin typeface="+mn-lt"/>
              </a:rPr>
              <a:t> finds the information it needs to return to its caller at the </a:t>
            </a:r>
            <a:r>
              <a:rPr lang="en-US" sz="2400" b="1" dirty="0">
                <a:latin typeface="+mn-lt"/>
              </a:rPr>
              <a:t>top</a:t>
            </a:r>
            <a:r>
              <a:rPr lang="en-US" sz="2400" dirty="0">
                <a:latin typeface="+mn-lt"/>
              </a:rPr>
              <a:t> of the call stack</a:t>
            </a:r>
            <a:r>
              <a:rPr lang="en-US" sz="2400" dirty="0" smtClean="0">
                <a:latin typeface="+mn-lt"/>
              </a:rPr>
              <a:t>.</a:t>
            </a:r>
            <a:endParaRPr lang="en-US" sz="2400" dirty="0">
              <a:latin typeface="+mn-lt"/>
            </a:endParaRPr>
          </a:p>
          <a:p>
            <a:r>
              <a:rPr lang="en-US" sz="2400" dirty="0">
                <a:latin typeface="+mn-lt"/>
              </a:rPr>
              <a:t>If a method makes a call to another method, a stack frame for the new method call is simply </a:t>
            </a:r>
            <a:r>
              <a:rPr lang="en-US" sz="2400" b="1" dirty="0">
                <a:latin typeface="+mn-lt"/>
              </a:rPr>
              <a:t>pushed</a:t>
            </a:r>
            <a:r>
              <a:rPr lang="en-US" sz="2400" dirty="0">
                <a:latin typeface="+mn-lt"/>
              </a:rPr>
              <a:t> onto the call stack</a:t>
            </a:r>
            <a:r>
              <a:rPr lang="en-US" sz="2400" dirty="0" smtClean="0">
                <a:latin typeface="+mn-lt"/>
              </a:rPr>
              <a:t>.</a:t>
            </a:r>
            <a:endParaRPr lang="en-US" sz="2400" dirty="0">
              <a:latin typeface="+mn-lt"/>
            </a:endParaRPr>
          </a:p>
          <a:p>
            <a:r>
              <a:rPr lang="en-US" sz="2400" dirty="0">
                <a:latin typeface="+mn-lt"/>
              </a:rPr>
              <a:t>Thus, the return address required by the newly called method to return to its caller is now located at the </a:t>
            </a:r>
            <a:r>
              <a:rPr lang="en-US" sz="2400" b="1" dirty="0">
                <a:latin typeface="+mn-lt"/>
              </a:rPr>
              <a:t>top</a:t>
            </a:r>
            <a:r>
              <a:rPr lang="en-US" sz="2400" dirty="0">
                <a:latin typeface="+mn-lt"/>
              </a:rPr>
              <a:t> of the stack.</a:t>
            </a:r>
          </a:p>
        </p:txBody>
      </p:sp>
    </p:spTree>
    <p:extLst>
      <p:ext uri="{BB962C8B-B14F-4D97-AF65-F5344CB8AC3E}">
        <p14:creationId xmlns:p14="http://schemas.microsoft.com/office/powerpoint/2010/main" val="94904637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7.11.3 Local Variables and Stack Frames</a:t>
            </a:r>
          </a:p>
        </p:txBody>
      </p:sp>
      <p:sp>
        <p:nvSpPr>
          <p:cNvPr id="3" name="Text Placeholder 2"/>
          <p:cNvSpPr>
            <a:spLocks noGrp="1"/>
          </p:cNvSpPr>
          <p:nvPr>
            <p:ph type="body" idx="1"/>
          </p:nvPr>
        </p:nvSpPr>
        <p:spPr>
          <a:xfrm>
            <a:off x="457200" y="1600200"/>
            <a:ext cx="8229600" cy="4887686"/>
          </a:xfrm>
        </p:spPr>
        <p:txBody>
          <a:bodyPr/>
          <a:lstStyle/>
          <a:p>
            <a:r>
              <a:rPr lang="en-US" sz="2200" dirty="0">
                <a:latin typeface="+mn-lt"/>
              </a:rPr>
              <a:t>Most methods have local variables—parameters and any local variables the method declares</a:t>
            </a:r>
            <a:r>
              <a:rPr lang="en-US" sz="2200" dirty="0" smtClean="0">
                <a:latin typeface="+mn-lt"/>
              </a:rPr>
              <a:t>.</a:t>
            </a:r>
            <a:endParaRPr lang="en-US" sz="2200" dirty="0">
              <a:latin typeface="+mn-lt"/>
            </a:endParaRPr>
          </a:p>
          <a:p>
            <a:r>
              <a:rPr lang="en-US" sz="2200" dirty="0">
                <a:latin typeface="+mn-lt"/>
              </a:rPr>
              <a:t>Local variables need to exist while a method is executing. </a:t>
            </a:r>
          </a:p>
          <a:p>
            <a:r>
              <a:rPr lang="en-US" sz="2200" dirty="0">
                <a:latin typeface="+mn-lt"/>
              </a:rPr>
              <a:t>When a called method returns to its caller, the called method’s local variables need to “go away</a:t>
            </a:r>
            <a:r>
              <a:rPr lang="en-US" sz="2200" dirty="0" smtClean="0">
                <a:latin typeface="+mn-lt"/>
              </a:rPr>
              <a:t>.”</a:t>
            </a:r>
            <a:endParaRPr lang="en-US" sz="2200" dirty="0">
              <a:latin typeface="+mn-lt"/>
            </a:endParaRPr>
          </a:p>
          <a:p>
            <a:r>
              <a:rPr lang="en-US" sz="2200" dirty="0">
                <a:latin typeface="+mn-lt"/>
              </a:rPr>
              <a:t>The called method’s stack frame is a perfect place to reserve the memory for the called method’s local variables</a:t>
            </a:r>
            <a:r>
              <a:rPr lang="en-US" sz="2200" dirty="0" smtClean="0">
                <a:latin typeface="+mn-lt"/>
              </a:rPr>
              <a:t>.</a:t>
            </a:r>
            <a:endParaRPr lang="en-US" sz="2200" dirty="0">
              <a:latin typeface="+mn-lt"/>
            </a:endParaRPr>
          </a:p>
          <a:p>
            <a:pPr lvl="1"/>
            <a:r>
              <a:rPr lang="en-US" sz="2200" dirty="0">
                <a:latin typeface="+mn-lt"/>
              </a:rPr>
              <a:t>That stack frame exists as long as the called method is active</a:t>
            </a:r>
            <a:r>
              <a:rPr lang="en-US" sz="2200" dirty="0" smtClean="0">
                <a:latin typeface="+mn-lt"/>
              </a:rPr>
              <a:t>.</a:t>
            </a:r>
            <a:endParaRPr lang="en-US" sz="2200" dirty="0">
              <a:latin typeface="+mn-lt"/>
            </a:endParaRPr>
          </a:p>
          <a:p>
            <a:pPr lvl="1"/>
            <a:r>
              <a:rPr lang="en-US" sz="2200" dirty="0">
                <a:latin typeface="+mn-lt"/>
              </a:rPr>
              <a:t>When that method returns—and no longer needs its local variables—its stack frame is </a:t>
            </a:r>
            <a:r>
              <a:rPr lang="en-US" sz="2200" b="1" dirty="0">
                <a:latin typeface="+mn-lt"/>
              </a:rPr>
              <a:t>popped</a:t>
            </a:r>
            <a:r>
              <a:rPr lang="en-US" sz="2200" dirty="0">
                <a:latin typeface="+mn-lt"/>
              </a:rPr>
              <a:t> from the stack, and those local variables no longer exist.</a:t>
            </a:r>
          </a:p>
        </p:txBody>
      </p:sp>
    </p:spTree>
    <p:extLst>
      <p:ext uri="{BB962C8B-B14F-4D97-AF65-F5344CB8AC3E}">
        <p14:creationId xmlns:p14="http://schemas.microsoft.com/office/powerpoint/2010/main" val="309619898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7.11.4 Stack Overflow</a:t>
            </a:r>
          </a:p>
        </p:txBody>
      </p:sp>
      <p:sp>
        <p:nvSpPr>
          <p:cNvPr id="3" name="Text Placeholder 2"/>
          <p:cNvSpPr>
            <a:spLocks noGrp="1"/>
          </p:cNvSpPr>
          <p:nvPr>
            <p:ph type="body" idx="1"/>
          </p:nvPr>
        </p:nvSpPr>
        <p:spPr/>
        <p:txBody>
          <a:bodyPr/>
          <a:lstStyle/>
          <a:p>
            <a:r>
              <a:rPr lang="en-US" sz="2400" dirty="0">
                <a:latin typeface="+mn-lt"/>
              </a:rPr>
              <a:t>The amount of memory in a computer is finite, so only a certain amount of memory can be used to store activation records on the method-call stack</a:t>
            </a:r>
            <a:r>
              <a:rPr lang="en-US" sz="2400" dirty="0" smtClean="0">
                <a:latin typeface="+mn-lt"/>
              </a:rPr>
              <a:t>.</a:t>
            </a:r>
            <a:endParaRPr lang="en-US" sz="2400" dirty="0">
              <a:latin typeface="+mn-lt"/>
            </a:endParaRPr>
          </a:p>
          <a:p>
            <a:r>
              <a:rPr lang="en-US" sz="2400" dirty="0">
                <a:latin typeface="+mn-lt"/>
              </a:rPr>
              <a:t>If more method calls occur than can have their activation records stored on the method-call stack, a fatal error known as </a:t>
            </a:r>
            <a:r>
              <a:rPr lang="en-US" sz="2400" b="1" dirty="0">
                <a:latin typeface="+mn-lt"/>
              </a:rPr>
              <a:t>stack overflow</a:t>
            </a:r>
            <a:r>
              <a:rPr lang="en-US" sz="2400" dirty="0">
                <a:latin typeface="+mn-lt"/>
              </a:rPr>
              <a:t> occurs—typically caused by infinite recursion</a:t>
            </a:r>
            <a:r>
              <a:rPr lang="en-US" sz="2400" dirty="0" smtClean="0">
                <a:latin typeface="+mn-lt"/>
              </a:rPr>
              <a:t>.</a:t>
            </a:r>
            <a:endParaRPr lang="en-US" sz="2400" dirty="0">
              <a:latin typeface="+mn-lt"/>
            </a:endParaRPr>
          </a:p>
          <a:p>
            <a:r>
              <a:rPr lang="en-US" sz="2400" dirty="0">
                <a:latin typeface="+mn-lt"/>
              </a:rPr>
              <a:t>[This is how the website </a:t>
            </a:r>
            <a:r>
              <a:rPr lang="en-US" sz="2400" dirty="0">
                <a:latin typeface="+mn-lt"/>
                <a:hlinkClick r:id="rId2"/>
              </a:rPr>
              <a:t>stackoverflow.com</a:t>
            </a:r>
            <a:r>
              <a:rPr lang="en-US" sz="2400" dirty="0">
                <a:latin typeface="+mn-lt"/>
              </a:rPr>
              <a:t> got its name. This is a great website for getting answers to your programming questions.]</a:t>
            </a:r>
          </a:p>
        </p:txBody>
      </p:sp>
    </p:spTree>
    <p:extLst>
      <p:ext uri="{BB962C8B-B14F-4D97-AF65-F5344CB8AC3E}">
        <p14:creationId xmlns:p14="http://schemas.microsoft.com/office/powerpoint/2010/main" val="71716207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7.11.5 Method-Call Stack in Action</a:t>
            </a:r>
          </a:p>
        </p:txBody>
      </p:sp>
      <p:sp>
        <p:nvSpPr>
          <p:cNvPr id="3" name="Text Placeholder 2"/>
          <p:cNvSpPr>
            <a:spLocks noGrp="1"/>
          </p:cNvSpPr>
          <p:nvPr>
            <p:ph type="body" idx="1"/>
          </p:nvPr>
        </p:nvSpPr>
        <p:spPr>
          <a:xfrm>
            <a:off x="457200" y="1600200"/>
            <a:ext cx="8382000" cy="4525963"/>
          </a:xfrm>
        </p:spPr>
        <p:txBody>
          <a:bodyPr/>
          <a:lstStyle/>
          <a:p>
            <a:r>
              <a:rPr lang="en-US" sz="2400" dirty="0">
                <a:latin typeface="+mn-lt"/>
              </a:rPr>
              <a:t>Now let’s consider how the call stack supports the operation of a </a:t>
            </a:r>
            <a:r>
              <a:rPr lang="en-US" sz="2400" dirty="0">
                <a:latin typeface="Consolas" panose="020B0609020204030204" pitchFamily="49" charset="0"/>
              </a:rPr>
              <a:t>Square</a:t>
            </a:r>
            <a:r>
              <a:rPr lang="en-US" sz="2400" dirty="0">
                <a:latin typeface="+mn-lt"/>
              </a:rPr>
              <a:t> method (lines 15–18 of </a:t>
            </a:r>
            <a:r>
              <a:rPr lang="en-US" sz="2400" dirty="0" smtClean="0">
                <a:latin typeface="+mn-lt"/>
              </a:rPr>
              <a:t>Figure </a:t>
            </a:r>
            <a:r>
              <a:rPr lang="en-US" sz="2400" dirty="0">
                <a:latin typeface="+mn-lt"/>
              </a:rPr>
              <a:t>7.10) called by </a:t>
            </a:r>
            <a:r>
              <a:rPr lang="en-US" sz="2400" dirty="0">
                <a:latin typeface="Consolas" panose="020B0609020204030204" pitchFamily="49" charset="0"/>
              </a:rPr>
              <a:t>Main</a:t>
            </a:r>
            <a:r>
              <a:rPr lang="en-US" sz="2400" dirty="0">
                <a:latin typeface="+mn-lt"/>
              </a:rPr>
              <a:t> (lines </a:t>
            </a:r>
            <a:r>
              <a:rPr lang="en-US" sz="2400" dirty="0" smtClean="0">
                <a:latin typeface="+mn-lt"/>
              </a:rPr>
              <a:t>8–12 see slide 111).</a:t>
            </a:r>
            <a:endParaRPr lang="en-US" sz="2400" dirty="0">
              <a:latin typeface="+mn-lt"/>
            </a:endParaRPr>
          </a:p>
        </p:txBody>
      </p:sp>
    </p:spTree>
    <p:extLst>
      <p:ext uri="{BB962C8B-B14F-4D97-AF65-F5344CB8AC3E}">
        <p14:creationId xmlns:p14="http://schemas.microsoft.com/office/powerpoint/2010/main" val="301904572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sz="2800" dirty="0" smtClean="0"/>
              <a:t>Figure 7.10 </a:t>
            </a:r>
            <a:r>
              <a:rPr lang="en-US" sz="2800" dirty="0" smtClean="0">
                <a:latin typeface="Consolas" panose="020B0609020204030204" pitchFamily="49" charset="0"/>
                <a:cs typeface="Consolas" panose="020B0609020204030204" pitchFamily="49" charset="0"/>
              </a:rPr>
              <a:t>Square</a:t>
            </a:r>
            <a:r>
              <a:rPr lang="en-US" sz="2800" dirty="0" smtClean="0"/>
              <a:t> Method used to Demonstrate the Method-Call Stack and Activation Records</a:t>
            </a:r>
            <a:endParaRPr lang="en-US" sz="2000" b="0" dirty="0"/>
          </a:p>
        </p:txBody>
      </p:sp>
      <p:pic>
        <p:nvPicPr>
          <p:cNvPr id="4" name="Picture 3" descr="Program code. Line 1: forward slash, forward slash, f i g period 7.10, colon, square test, period, c s. Line 2: forward slash, forward slash, square method used to demonstrate the method. Line 3: forward slash, forward slash, call stack and activation records. Line 4: using system, semicolon. Line 5: blank. Line 6: class program. Line 7: left brace. Line 8, indented once: static void main, left parenthesis, right parenthesis. Line 9, indented once: left brace. Line 10, indented twice: i n t, x = 10, semicolon, forward slash, forward slash, value to square, left parenthesis, local variable in main, right parenthesis. Line 11, indented twice: console, period, write line, left parenthesis, dollar sign, open quotes, x squared, colon, left brace, square, left parenthesis, x, right parenthesis, right brace, close quotes, right parenthesis, semicolon. Line 12, indented once: right brace. Line 13: blank. Line 14, indented once: forward slash, forward slash, returns the square of an integer. Line 15, indented once: static i n t, square, left parenthesis, i n t, y, right parenthesis, forward slash, forward slash, y is a local variable. Line 16, indented once: left brace. Line 17, indented twice: return y, asterisk, y, semicolon, forward slash, forward slash, calculate square of y and return result. Line 18, indented once: right brace. Line 19: right brace. Program code. Line 1: x squared, colon, 10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46" y="1645268"/>
            <a:ext cx="7737308" cy="4562031"/>
          </a:xfrm>
          <a:prstGeom prst="rect">
            <a:avLst/>
          </a:prstGeom>
        </p:spPr>
      </p:pic>
    </p:spTree>
    <p:extLst>
      <p:ext uri="{BB962C8B-B14F-4D97-AF65-F5344CB8AC3E}">
        <p14:creationId xmlns:p14="http://schemas.microsoft.com/office/powerpoint/2010/main" val="77181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7.2 Packaging Code </a:t>
            </a:r>
            <a:r>
              <a:rPr lang="en-US" dirty="0" smtClean="0"/>
              <a:t>in</a:t>
            </a:r>
            <a:endParaRPr lang="en-US" dirty="0"/>
          </a:p>
        </p:txBody>
      </p:sp>
      <p:graphicFrame>
        <p:nvGraphicFramePr>
          <p:cNvPr id="4" name="Object 3" descr="C sharp"/>
          <p:cNvGraphicFramePr>
            <a:graphicFrameLocks noChangeAspect="1"/>
          </p:cNvGraphicFramePr>
          <p:nvPr>
            <p:extLst>
              <p:ext uri="{D42A27DB-BD31-4B8C-83A1-F6EECF244321}">
                <p14:modId xmlns:p14="http://schemas.microsoft.com/office/powerpoint/2010/main" val="2552253231"/>
              </p:ext>
            </p:extLst>
          </p:nvPr>
        </p:nvGraphicFramePr>
        <p:xfrm>
          <a:off x="4707998" y="771995"/>
          <a:ext cx="598860" cy="465779"/>
        </p:xfrm>
        <a:graphic>
          <a:graphicData uri="http://schemas.openxmlformats.org/presentationml/2006/ole">
            <mc:AlternateContent xmlns:mc="http://schemas.openxmlformats.org/markup-compatibility/2006">
              <mc:Choice xmlns:v="urn:schemas-microsoft-com:vml" Requires="v">
                <p:oleObj spid="_x0000_s11655" name="Equation" r:id="rId3" imgW="228600" imgH="177480" progId="Equation.DSMT4">
                  <p:embed/>
                </p:oleObj>
              </mc:Choice>
              <mc:Fallback>
                <p:oleObj name="Equation" r:id="rId3" imgW="228600" imgH="177480" progId="Equation.DSMT4">
                  <p:embed/>
                  <p:pic>
                    <p:nvPicPr>
                      <p:cNvPr id="0" name=""/>
                      <p:cNvPicPr/>
                      <p:nvPr/>
                    </p:nvPicPr>
                    <p:blipFill>
                      <a:blip r:embed="rId4"/>
                      <a:stretch>
                        <a:fillRect/>
                      </a:stretch>
                    </p:blipFill>
                    <p:spPr>
                      <a:xfrm>
                        <a:off x="4707998" y="771995"/>
                        <a:ext cx="598860" cy="465779"/>
                      </a:xfrm>
                      <a:prstGeom prst="rect">
                        <a:avLst/>
                      </a:prstGeom>
                    </p:spPr>
                  </p:pic>
                </p:oleObj>
              </mc:Fallback>
            </mc:AlternateContent>
          </a:graphicData>
        </a:graphic>
      </p:graphicFrame>
      <p:sp>
        <p:nvSpPr>
          <p:cNvPr id="3" name="Text Placeholder 2"/>
          <p:cNvSpPr>
            <a:spLocks noGrp="1"/>
          </p:cNvSpPr>
          <p:nvPr>
            <p:ph type="body" idx="1"/>
          </p:nvPr>
        </p:nvSpPr>
        <p:spPr>
          <a:xfrm>
            <a:off x="457200" y="1600201"/>
            <a:ext cx="8229600" cy="1346200"/>
          </a:xfrm>
        </p:spPr>
        <p:txBody>
          <a:bodyPr/>
          <a:lstStyle/>
          <a:p>
            <a:r>
              <a:rPr lang="en-US" sz="2400" dirty="0">
                <a:latin typeface="+mn-lt"/>
              </a:rPr>
              <a:t>So far, we’ve used properties, methods and classes to package code. </a:t>
            </a:r>
          </a:p>
          <a:p>
            <a:r>
              <a:rPr lang="en-US" sz="2400" dirty="0" smtClean="0">
                <a:latin typeface="+mn-lt"/>
              </a:rPr>
              <a:t> </a:t>
            </a:r>
            <a:endParaRPr lang="en-US" sz="2400" dirty="0">
              <a:latin typeface="+mn-lt"/>
            </a:endParaRPr>
          </a:p>
        </p:txBody>
      </p:sp>
      <p:graphicFrame>
        <p:nvGraphicFramePr>
          <p:cNvPr id="6" name="Object 5" descr="C sharp"/>
          <p:cNvGraphicFramePr>
            <a:graphicFrameLocks noChangeAspect="1"/>
          </p:cNvGraphicFramePr>
          <p:nvPr>
            <p:extLst>
              <p:ext uri="{D42A27DB-BD31-4B8C-83A1-F6EECF244321}">
                <p14:modId xmlns:p14="http://schemas.microsoft.com/office/powerpoint/2010/main" val="3483875620"/>
              </p:ext>
            </p:extLst>
          </p:nvPr>
        </p:nvGraphicFramePr>
        <p:xfrm>
          <a:off x="768190" y="2660079"/>
          <a:ext cx="467527" cy="344494"/>
        </p:xfrm>
        <a:graphic>
          <a:graphicData uri="http://schemas.openxmlformats.org/presentationml/2006/ole">
            <mc:AlternateContent xmlns:mc="http://schemas.openxmlformats.org/markup-compatibility/2006">
              <mc:Choice xmlns:v="urn:schemas-microsoft-com:vml" Requires="v">
                <p:oleObj spid="_x0000_s11656" name="Equation" r:id="rId5" imgW="241200" imgH="177480" progId="Equation.DSMT4">
                  <p:embed/>
                </p:oleObj>
              </mc:Choice>
              <mc:Fallback>
                <p:oleObj name="Equation" r:id="rId5" imgW="241200" imgH="177480" progId="Equation.DSMT4">
                  <p:embed/>
                  <p:pic>
                    <p:nvPicPr>
                      <p:cNvPr id="0" name=""/>
                      <p:cNvPicPr/>
                      <p:nvPr/>
                    </p:nvPicPr>
                    <p:blipFill>
                      <a:blip r:embed="rId6"/>
                      <a:stretch>
                        <a:fillRect/>
                      </a:stretch>
                    </p:blipFill>
                    <p:spPr>
                      <a:xfrm>
                        <a:off x="768190" y="2660079"/>
                        <a:ext cx="467527" cy="344494"/>
                      </a:xfrm>
                      <a:prstGeom prst="rect">
                        <a:avLst/>
                      </a:prstGeom>
                    </p:spPr>
                  </p:pic>
                </p:oleObj>
              </mc:Fallback>
            </mc:AlternateContent>
          </a:graphicData>
        </a:graphic>
      </p:graphicFrame>
      <p:sp>
        <p:nvSpPr>
          <p:cNvPr id="5" name="Text Placeholder 4"/>
          <p:cNvSpPr>
            <a:spLocks noGrp="1"/>
          </p:cNvSpPr>
          <p:nvPr>
            <p:ph type="body" idx="2"/>
          </p:nvPr>
        </p:nvSpPr>
        <p:spPr>
          <a:xfrm>
            <a:off x="457200" y="2537267"/>
            <a:ext cx="8229600" cy="3166847"/>
          </a:xfrm>
        </p:spPr>
        <p:txBody>
          <a:bodyPr/>
          <a:lstStyle/>
          <a:p>
            <a:pPr marL="261938" indent="449263">
              <a:buNone/>
            </a:pPr>
            <a:r>
              <a:rPr lang="en-US" sz="2400" dirty="0">
                <a:latin typeface="+mn-lt"/>
              </a:rPr>
              <a:t>apps are written by combining your properties, methods and classes with predefined properties, methods and classes available in the .NET Framework Class Library and in other class libraries</a:t>
            </a:r>
            <a:r>
              <a:rPr lang="en-US" sz="2400" dirty="0" smtClean="0">
                <a:latin typeface="+mn-lt"/>
              </a:rPr>
              <a:t>.</a:t>
            </a:r>
            <a:endParaRPr lang="en-US" sz="2400" dirty="0">
              <a:latin typeface="+mn-lt"/>
            </a:endParaRPr>
          </a:p>
          <a:p>
            <a:r>
              <a:rPr lang="en-US" sz="2400" dirty="0">
                <a:latin typeface="+mn-lt"/>
              </a:rPr>
              <a:t>Related classes are often grouped into namespaces and compiled into class libraries so that they can be reused in other apps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64446023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sz="2800" dirty="0"/>
              <a:t>Figure </a:t>
            </a:r>
            <a:r>
              <a:rPr lang="en-US" sz="2800" dirty="0" smtClean="0"/>
              <a:t>7.11 Method-Call </a:t>
            </a:r>
            <a:r>
              <a:rPr lang="en-US" sz="2800" dirty="0"/>
              <a:t>Stack After the Operating System Calls </a:t>
            </a:r>
            <a:r>
              <a:rPr lang="en-US" sz="2800" dirty="0" smtClean="0">
                <a:latin typeface="Consolas" panose="020B0609020204030204" pitchFamily="49" charset="0"/>
                <a:cs typeface="Consolas" panose="020B0609020204030204" pitchFamily="49" charset="0"/>
              </a:rPr>
              <a:t>main</a:t>
            </a:r>
            <a:r>
              <a:rPr lang="en-US" sz="2800" dirty="0" smtClean="0"/>
              <a:t> </a:t>
            </a:r>
            <a:r>
              <a:rPr lang="en-US" sz="2800" dirty="0"/>
              <a:t>to Execute the </a:t>
            </a:r>
            <a:r>
              <a:rPr lang="en-US" sz="2800" dirty="0" smtClean="0"/>
              <a:t>Program</a:t>
            </a:r>
            <a:endParaRPr lang="en-US" sz="2800" b="0" dirty="0"/>
          </a:p>
        </p:txBody>
      </p:sp>
      <p:pic>
        <p:nvPicPr>
          <p:cNvPr id="3" name="Picture 2" descr="The method call stack after the operating system calls main. Step 1: Operating system calls main to begin program execution. The operating system calls the static void main to return to the location r 1. Line 1: static void main, left parenthesis, right parenthesis. Line 2: left brace. Line 3: i n t x = 10, semicolon. Line 4: console, period, write line, left parenthesis. Line 5. dollar sign, open quotes, x squared, colon, left brace, square, left parenthesis, x, right parenthesis, right brace, close quotes, right parenthesis, semicolon. Line 6: right brace. Method call stack after operating system calls main: The stack frame contains the return location r 1 on the top of stack. Activation record for method main is, local variables: x,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922" y="1597993"/>
            <a:ext cx="7885184" cy="4522175"/>
          </a:xfrm>
          <a:prstGeom prst="rect">
            <a:avLst/>
          </a:prstGeom>
        </p:spPr>
      </p:pic>
    </p:spTree>
    <p:extLst>
      <p:ext uri="{BB962C8B-B14F-4D97-AF65-F5344CB8AC3E}">
        <p14:creationId xmlns:p14="http://schemas.microsoft.com/office/powerpoint/2010/main" val="260329175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sz="3200" dirty="0"/>
              <a:t>Figure </a:t>
            </a:r>
            <a:r>
              <a:rPr lang="en-US" sz="3200" dirty="0" smtClean="0"/>
              <a:t>7.12 </a:t>
            </a:r>
            <a:r>
              <a:rPr lang="en-US" sz="3200" dirty="0"/>
              <a:t>Method-Call Stack After the </a:t>
            </a:r>
            <a:r>
              <a:rPr lang="en-US" sz="3200" dirty="0">
                <a:latin typeface="Consolas" panose="020B0609020204030204" pitchFamily="49" charset="0"/>
                <a:cs typeface="Consolas" panose="020B0609020204030204" pitchFamily="49" charset="0"/>
              </a:rPr>
              <a:t>Main</a:t>
            </a:r>
            <a:r>
              <a:rPr lang="en-US" sz="3200" dirty="0"/>
              <a:t> Calls </a:t>
            </a:r>
            <a:r>
              <a:rPr lang="en-US" sz="3200" dirty="0" smtClean="0">
                <a:latin typeface="Consolas" panose="020B0609020204030204" pitchFamily="49" charset="0"/>
                <a:cs typeface="Consolas" panose="020B0609020204030204" pitchFamily="49" charset="0"/>
              </a:rPr>
              <a:t>square</a:t>
            </a:r>
            <a:r>
              <a:rPr lang="en-US" sz="3200" dirty="0" smtClean="0"/>
              <a:t> </a:t>
            </a:r>
            <a:r>
              <a:rPr lang="en-US" sz="3200" dirty="0"/>
              <a:t>to Perform the </a:t>
            </a:r>
            <a:r>
              <a:rPr lang="en-US" sz="3200" dirty="0" smtClean="0"/>
              <a:t>Calculation</a:t>
            </a:r>
            <a:endParaRPr lang="en-US" sz="3200" b="0" dirty="0"/>
          </a:p>
        </p:txBody>
      </p:sp>
      <p:pic>
        <p:nvPicPr>
          <p:cNvPr id="4" name="Picture 3" descr="The method call stack after the main calls square. Step 2: Main calls method square to perform calculation. Line 1: static void main, left parenthesis, right parenthesis. Line 2: left brace. Line 3: i n t, x = 10. Line 4: console, period, write line, left parenthesis. Line 5: dollar sign, open quotes, x squared, colon, left brace, square, left parenthesis, x, right parenthesis, right brace, close quotes, right parenthesis, semicolon. Line 6: right brace. Main calls square to perform calculation and return to the return location r 2. Line 1: static i n t square, left parenthesis, i n t, y, right parenthesis. Line 2: left brace. Line 3: return y asterisk y, semicolon. Line 4: right brace. Method call stack after main calls square: The stack frame contains the return location r 2 on the top of stack. Activation record for method main is, local variables: y, 10. The activation record for method main is below the square’s activation record. Activation record for method main is, local variables: x,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7959" y="1561814"/>
            <a:ext cx="6128082" cy="4748985"/>
          </a:xfrm>
          <a:prstGeom prst="rect">
            <a:avLst/>
          </a:prstGeom>
        </p:spPr>
      </p:pic>
    </p:spTree>
    <p:extLst>
      <p:ext uri="{BB962C8B-B14F-4D97-AF65-F5344CB8AC3E}">
        <p14:creationId xmlns:p14="http://schemas.microsoft.com/office/powerpoint/2010/main" val="6459521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7.13 Method-Call Stack After the Method </a:t>
            </a:r>
            <a:r>
              <a:rPr lang="en-US" dirty="0" smtClean="0">
                <a:latin typeface="Consolas" panose="020B0609020204030204" pitchFamily="49" charset="0"/>
                <a:cs typeface="Consolas" panose="020B0609020204030204" pitchFamily="49" charset="0"/>
              </a:rPr>
              <a:t>square</a:t>
            </a:r>
            <a:r>
              <a:rPr lang="en-US" dirty="0" smtClean="0"/>
              <a:t> </a:t>
            </a:r>
            <a:r>
              <a:rPr lang="en-US" dirty="0"/>
              <a:t>Returns to </a:t>
            </a:r>
            <a:r>
              <a:rPr lang="en-US" dirty="0" smtClean="0">
                <a:latin typeface="Consolas" panose="020B0609020204030204" pitchFamily="49" charset="0"/>
                <a:cs typeface="Consolas" panose="020B0609020204030204" pitchFamily="49" charset="0"/>
              </a:rPr>
              <a:t>Main</a:t>
            </a:r>
            <a:endParaRPr lang="en-US" b="0" dirty="0"/>
          </a:p>
        </p:txBody>
      </p:sp>
      <p:pic>
        <p:nvPicPr>
          <p:cNvPr id="3" name="Picture 2" descr="The method call stack after method square returns to main. Step 3: Square returns its result to Main. Line 1: static void main, left parenthesis, right parenthesis. Line 2: left brace. Line 3: i n t x = 10. Line 4: console, period, write line, left parenthesis. Line 5: dollar sign, open quotes, x squared, colon, left brace, square, left parenthesis, x, right parenthesis, right brace, close quotes, right parenthesis, semicolon. Line 6: right brace. Line 1: static i n t square, left parenthesis, i n t y, right parenthesis. Line 2: left brace. Line 3: return y asterisk y, semicolon. Line 4: right brace. Square returns its result to the main in return location r 2. Method call stack after square returns its result to main: The stack frame contains the return location r 1 on the top of stack. Activation record for method main is, local variables: x,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150" y="1576134"/>
            <a:ext cx="6997700" cy="4572000"/>
          </a:xfrm>
          <a:prstGeom prst="rect">
            <a:avLst/>
          </a:prstGeom>
        </p:spPr>
      </p:pic>
    </p:spTree>
    <p:extLst>
      <p:ext uri="{BB962C8B-B14F-4D97-AF65-F5344CB8AC3E}">
        <p14:creationId xmlns:p14="http://schemas.microsoft.com/office/powerpoint/2010/main" val="101660945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7.12 Method </a:t>
            </a:r>
            <a:r>
              <a:rPr lang="en-US" dirty="0"/>
              <a:t>Overloading</a:t>
            </a:r>
          </a:p>
        </p:txBody>
      </p:sp>
      <p:sp>
        <p:nvSpPr>
          <p:cNvPr id="4" name="Text Placeholder 3"/>
          <p:cNvSpPr>
            <a:spLocks noGrp="1"/>
          </p:cNvSpPr>
          <p:nvPr>
            <p:ph type="body" idx="1"/>
          </p:nvPr>
        </p:nvSpPr>
        <p:spPr>
          <a:xfrm>
            <a:off x="457200" y="1600201"/>
            <a:ext cx="8229600" cy="1752600"/>
          </a:xfrm>
        </p:spPr>
        <p:txBody>
          <a:bodyPr/>
          <a:lstStyle/>
          <a:p>
            <a:r>
              <a:rPr lang="en-US" sz="2400" dirty="0">
                <a:latin typeface="+mn-lt"/>
              </a:rPr>
              <a:t>Methods of the same name can be declared in the same class, or overloaded, as long as they have different sets of parameters.</a:t>
            </a:r>
          </a:p>
          <a:p>
            <a:r>
              <a:rPr lang="en-US" sz="2400" dirty="0">
                <a:latin typeface="+mn-lt"/>
              </a:rPr>
              <a:t>When an overloaded method is called, </a:t>
            </a:r>
            <a:r>
              <a:rPr lang="en-US" sz="2400" dirty="0" smtClean="0">
                <a:latin typeface="+mn-lt"/>
              </a:rPr>
              <a:t>the</a:t>
            </a:r>
            <a:endParaRPr lang="en-US" sz="2400" dirty="0">
              <a:latin typeface="+mn-lt"/>
            </a:endParaRPr>
          </a:p>
        </p:txBody>
      </p:sp>
      <p:graphicFrame>
        <p:nvGraphicFramePr>
          <p:cNvPr id="5" name="Object 4" descr="C sharp"/>
          <p:cNvGraphicFramePr>
            <a:graphicFrameLocks noChangeAspect="1"/>
          </p:cNvGraphicFramePr>
          <p:nvPr>
            <p:extLst>
              <p:ext uri="{D42A27DB-BD31-4B8C-83A1-F6EECF244321}">
                <p14:modId xmlns:p14="http://schemas.microsoft.com/office/powerpoint/2010/main" val="2270554728"/>
              </p:ext>
            </p:extLst>
          </p:nvPr>
        </p:nvGraphicFramePr>
        <p:xfrm>
          <a:off x="6549920" y="3037694"/>
          <a:ext cx="427478" cy="314984"/>
        </p:xfrm>
        <a:graphic>
          <a:graphicData uri="http://schemas.openxmlformats.org/presentationml/2006/ole">
            <mc:AlternateContent xmlns:mc="http://schemas.openxmlformats.org/markup-compatibility/2006">
              <mc:Choice xmlns:v="urn:schemas-microsoft-com:vml" Requires="v">
                <p:oleObj spid="_x0000_s15539" name="Equation" r:id="rId3" imgW="241200" imgH="177480" progId="Equation.DSMT4">
                  <p:embed/>
                </p:oleObj>
              </mc:Choice>
              <mc:Fallback>
                <p:oleObj name="Equation" r:id="rId3" imgW="241200" imgH="177480" progId="Equation.DSMT4">
                  <p:embed/>
                  <p:pic>
                    <p:nvPicPr>
                      <p:cNvPr id="0" name=""/>
                      <p:cNvPicPr/>
                      <p:nvPr/>
                    </p:nvPicPr>
                    <p:blipFill>
                      <a:blip r:embed="rId4"/>
                      <a:stretch>
                        <a:fillRect/>
                      </a:stretch>
                    </p:blipFill>
                    <p:spPr>
                      <a:xfrm>
                        <a:off x="6549920" y="3037694"/>
                        <a:ext cx="427478" cy="314984"/>
                      </a:xfrm>
                      <a:prstGeom prst="rect">
                        <a:avLst/>
                      </a:prstGeom>
                    </p:spPr>
                  </p:pic>
                </p:oleObj>
              </mc:Fallback>
            </mc:AlternateContent>
          </a:graphicData>
        </a:graphic>
      </p:graphicFrame>
      <p:sp>
        <p:nvSpPr>
          <p:cNvPr id="3" name="Text Placeholder 2"/>
          <p:cNvSpPr>
            <a:spLocks noGrp="1"/>
          </p:cNvSpPr>
          <p:nvPr>
            <p:ph type="body" idx="2"/>
          </p:nvPr>
        </p:nvSpPr>
        <p:spPr>
          <a:xfrm>
            <a:off x="457200" y="2859310"/>
            <a:ext cx="8229600" cy="2757719"/>
          </a:xfrm>
        </p:spPr>
        <p:txBody>
          <a:bodyPr/>
          <a:lstStyle/>
          <a:p>
            <a:pPr marL="261938" indent="6197600">
              <a:buNone/>
            </a:pPr>
            <a:r>
              <a:rPr lang="en-US" sz="2400" dirty="0">
                <a:latin typeface="+mn-lt"/>
              </a:rPr>
              <a:t>compiler selects the appropriate method by examining the number, types and order of the arguments in the call.</a:t>
            </a:r>
          </a:p>
          <a:p>
            <a:r>
              <a:rPr lang="en-US" sz="2400" dirty="0">
                <a:latin typeface="+mn-lt"/>
              </a:rPr>
              <a:t>Method overloading is used to create several methods with the same name that perform the same tasks, but on different types or numbers of arguments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23419133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7.12.1 Declaring Overloaded Methods</a:t>
            </a:r>
          </a:p>
        </p:txBody>
      </p:sp>
      <p:sp>
        <p:nvSpPr>
          <p:cNvPr id="3" name="Text Placeholder 2"/>
          <p:cNvSpPr>
            <a:spLocks noGrp="1"/>
          </p:cNvSpPr>
          <p:nvPr>
            <p:ph type="body" idx="1"/>
          </p:nvPr>
        </p:nvSpPr>
        <p:spPr/>
        <p:txBody>
          <a:bodyPr/>
          <a:lstStyle/>
          <a:p>
            <a:r>
              <a:rPr lang="en-US" sz="2400" dirty="0">
                <a:latin typeface="+mn-lt"/>
              </a:rPr>
              <a:t>Class MethodOverload (</a:t>
            </a:r>
            <a:r>
              <a:rPr lang="en-US" sz="2400" dirty="0" smtClean="0">
                <a:latin typeface="+mn-lt"/>
              </a:rPr>
              <a:t>Figure</a:t>
            </a:r>
            <a:r>
              <a:rPr lang="en-US" sz="2400" dirty="0">
                <a:latin typeface="+mn-lt"/>
              </a:rPr>
              <a:t> </a:t>
            </a:r>
            <a:r>
              <a:rPr lang="en-US" sz="2400" dirty="0" smtClean="0">
                <a:latin typeface="+mn-lt"/>
              </a:rPr>
              <a:t>7.10 see slide 109) </a:t>
            </a:r>
            <a:r>
              <a:rPr lang="en-US" sz="2400" dirty="0">
                <a:latin typeface="+mn-lt"/>
              </a:rPr>
              <a:t>includes two overloaded versions of a method called Square.</a:t>
            </a:r>
          </a:p>
          <a:p>
            <a:r>
              <a:rPr lang="en-US" sz="2400" dirty="0">
                <a:latin typeface="+mn-lt"/>
              </a:rPr>
              <a:t>Although these methods have the same name and similar parameter lists and bodies, you can think of them simply as </a:t>
            </a:r>
            <a:r>
              <a:rPr lang="en-US" sz="2400" b="1" dirty="0">
                <a:latin typeface="+mn-lt"/>
              </a:rPr>
              <a:t>different</a:t>
            </a:r>
            <a:r>
              <a:rPr lang="en-US" sz="2400" dirty="0">
                <a:latin typeface="+mn-lt"/>
              </a:rPr>
              <a:t> methods</a:t>
            </a:r>
            <a:r>
              <a:rPr lang="en-US" sz="2400" dirty="0" smtClean="0">
                <a:latin typeface="+mn-lt"/>
              </a:rPr>
              <a:t>.</a:t>
            </a:r>
            <a:endParaRPr lang="en-US" sz="2400" dirty="0">
              <a:latin typeface="+mn-lt"/>
            </a:endParaRPr>
          </a:p>
          <a:p>
            <a:r>
              <a:rPr lang="en-US" sz="2400" dirty="0">
                <a:latin typeface="+mn-lt"/>
              </a:rPr>
              <a:t>It may help to think of the </a:t>
            </a:r>
            <a:r>
              <a:rPr lang="en-US" sz="2400" dirty="0" smtClean="0">
                <a:latin typeface="+mn-lt"/>
              </a:rPr>
              <a:t>method </a:t>
            </a:r>
            <a:r>
              <a:rPr lang="en-US" sz="2400" dirty="0">
                <a:latin typeface="+mn-lt"/>
              </a:rPr>
              <a:t>names as “Square of int” and “Square of double,” respectively</a:t>
            </a:r>
          </a:p>
        </p:txBody>
      </p:sp>
    </p:spTree>
    <p:extLst>
      <p:ext uri="{BB962C8B-B14F-4D97-AF65-F5344CB8AC3E}">
        <p14:creationId xmlns:p14="http://schemas.microsoft.com/office/powerpoint/2010/main" val="42048743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7.14 Overloaded </a:t>
            </a:r>
            <a:r>
              <a:rPr lang="en-US" dirty="0" smtClean="0"/>
              <a:t>Method Declarations </a:t>
            </a:r>
            <a:r>
              <a:rPr lang="en-US" sz="2000" b="0" dirty="0" smtClean="0"/>
              <a:t>(1 of 2)</a:t>
            </a:r>
            <a:endParaRPr lang="en-US" sz="2000" b="0" dirty="0"/>
          </a:p>
        </p:txBody>
      </p:sp>
      <p:pic>
        <p:nvPicPr>
          <p:cNvPr id="4" name="Picture 3" descr="Program code. Line 1: forward slash, forward slash, fig. 7.14, colon, method over load, period, c s. Line 2: forward slash, forward slash, overloaded method declarations. Line 3: using system, semicolon. Line 4: blank. Line 5: class method over load. Line 6: left brace. Line 7, indented once: forward slash, forward slash, test overloaded square methods. Line 8, indented once: static void main, left parenthesis, right parenthesis. Line 9, indented once: left brace. Line 10, indented twice: console, period, write line, left parenthesis, dollar sign, open quotes, square of integer 7 is, left brace, square, left parenthesis, 7, right parenthesis, right brace, close quotes, right parenthesis, semicolon. Line 11, indented twice: console, period, write line, left parenthesis, dollar sign, open quotes, square of double 7.5 is, left brace, square, left parenthesis, 7.5, right parenthesis, right brace, close quotes, right parenthesis, semicolon. Line 12, indented once: right brace. Line 13: blank. Line 14, indented twice: forward slash, forward slash, square method with i n t, argument. Line 15, indented twice: static i n t, square, left parenthesis, i n t, i n t, value, right parenthesis. Line 16, indented twice: left brace. Line 17: console, period, write line, left parenthesis, dollar sign, open quotes, called square with i n t, argument, colon, left brace, i n t, value, right brace, close quotes, right parenthesis, semicolon. Line 18, indented twice: return i n t, value, asterisk, i n t, value, semicolon. Line 19, indented once: right brace. Line 20: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062" y="1728976"/>
            <a:ext cx="7693876" cy="4252568"/>
          </a:xfrm>
          <a:prstGeom prst="rect">
            <a:avLst/>
          </a:prstGeom>
        </p:spPr>
      </p:pic>
    </p:spTree>
    <p:extLst>
      <p:ext uri="{BB962C8B-B14F-4D97-AF65-F5344CB8AC3E}">
        <p14:creationId xmlns:p14="http://schemas.microsoft.com/office/powerpoint/2010/main" val="265419391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7.14 Overloaded </a:t>
            </a:r>
            <a:r>
              <a:rPr lang="en-US" dirty="0" smtClean="0"/>
              <a:t>Method Declarations </a:t>
            </a:r>
            <a:r>
              <a:rPr lang="en-US" sz="2000" b="0" dirty="0" smtClean="0"/>
              <a:t>(2 of 2)</a:t>
            </a:r>
            <a:endParaRPr lang="en-US" sz="2000" b="0" dirty="0"/>
          </a:p>
        </p:txBody>
      </p:sp>
      <p:pic>
        <p:nvPicPr>
          <p:cNvPr id="5" name="Picture 4" descr="Program code. Line 21, indented once: forward slash, forward slash, square method with double argument. Line 22, indented once: static double square, left parenthesis, double, double value, right parenthesis. Line 23, indented once: left brace. Line 24, indented twice: console, period, write line, left parenthesis. Line 25, indented three times: dollar sign, open quotes, called square with double argument, colon, left brace, double value, right brace, close quotes, right parenthesis, semicolon. Line 26, indented twice: return double value, asterisk, double value, semicolon. Line 27, indented once: right brace. Line 28: right brace. Program code. Line 1: called square with i n t, argument, colon, 7. Line 2: square of integer 7 is 49. Line 3: called square with double argument, colon, 7.5. Line 4: square of double 7.5 is 56.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861" y="1773703"/>
            <a:ext cx="8006278" cy="3118092"/>
          </a:xfrm>
          <a:prstGeom prst="rect">
            <a:avLst/>
          </a:prstGeom>
        </p:spPr>
      </p:pic>
    </p:spTree>
    <p:extLst>
      <p:ext uri="{BB962C8B-B14F-4D97-AF65-F5344CB8AC3E}">
        <p14:creationId xmlns:p14="http://schemas.microsoft.com/office/powerpoint/2010/main" val="155289302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7.12.2 Distinguishing Between Overloaded Methods</a:t>
            </a:r>
          </a:p>
        </p:txBody>
      </p:sp>
      <p:sp>
        <p:nvSpPr>
          <p:cNvPr id="5" name="Text Placeholder 4"/>
          <p:cNvSpPr>
            <a:spLocks noGrp="1"/>
          </p:cNvSpPr>
          <p:nvPr>
            <p:ph type="body" idx="1"/>
          </p:nvPr>
        </p:nvSpPr>
        <p:spPr/>
        <p:txBody>
          <a:bodyPr/>
          <a:lstStyle/>
          <a:p>
            <a:r>
              <a:rPr lang="en-US" sz="2400" dirty="0">
                <a:latin typeface="+mn-lt"/>
              </a:rPr>
              <a:t>The compiler distinguishes overloaded methods by their signature—a combination of the method’s name and the number, types and order of its parameters.</a:t>
            </a:r>
          </a:p>
        </p:txBody>
      </p:sp>
    </p:spTree>
    <p:extLst>
      <p:ext uri="{BB962C8B-B14F-4D97-AF65-F5344CB8AC3E}">
        <p14:creationId xmlns:p14="http://schemas.microsoft.com/office/powerpoint/2010/main" val="51358261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7.12.3 Return Types of Overloaded Methods</a:t>
            </a:r>
          </a:p>
        </p:txBody>
      </p:sp>
      <p:sp>
        <p:nvSpPr>
          <p:cNvPr id="3" name="Text Placeholder 2"/>
          <p:cNvSpPr>
            <a:spLocks noGrp="1"/>
          </p:cNvSpPr>
          <p:nvPr>
            <p:ph type="body" idx="1"/>
          </p:nvPr>
        </p:nvSpPr>
        <p:spPr>
          <a:xfrm>
            <a:off x="457200" y="1600201"/>
            <a:ext cx="8229600" cy="1200840"/>
          </a:xfrm>
        </p:spPr>
        <p:txBody>
          <a:bodyPr/>
          <a:lstStyle/>
          <a:p>
            <a:r>
              <a:rPr lang="en-US" sz="2000" dirty="0">
                <a:latin typeface="+mn-lt"/>
              </a:rPr>
              <a:t>Method calls cannot be distinguished by return type.</a:t>
            </a:r>
          </a:p>
          <a:p>
            <a:r>
              <a:rPr lang="en-US" sz="2000" dirty="0">
                <a:latin typeface="+mn-lt"/>
              </a:rPr>
              <a:t>If in a class you define overloaded methods with the following headers</a:t>
            </a:r>
            <a:r>
              <a:rPr lang="en-US" sz="2000" dirty="0" smtClean="0">
                <a:latin typeface="+mn-lt"/>
              </a:rPr>
              <a:t>:</a:t>
            </a:r>
          </a:p>
          <a:p>
            <a:pPr lvl="1" indent="-284400"/>
            <a:r>
              <a:rPr lang="en-US" sz="2000" dirty="0">
                <a:latin typeface="+mn-lt"/>
              </a:rPr>
              <a:t> </a:t>
            </a:r>
            <a:endParaRPr lang="en-US" sz="2000" dirty="0" smtClean="0">
              <a:latin typeface="+mn-lt"/>
            </a:endParaRPr>
          </a:p>
        </p:txBody>
      </p:sp>
      <p:pic>
        <p:nvPicPr>
          <p:cNvPr id="9" name="Picture 8" descr="I n t square left parenthesis I n t x right parenthesis"/>
          <p:cNvPicPr>
            <a:picLocks noChangeAspect="1"/>
          </p:cNvPicPr>
          <p:nvPr/>
        </p:nvPicPr>
        <p:blipFill rotWithShape="1">
          <a:blip r:embed="rId2"/>
          <a:srcRect l="11025" b="18811"/>
          <a:stretch/>
        </p:blipFill>
        <p:spPr>
          <a:xfrm>
            <a:off x="1349470" y="2810825"/>
            <a:ext cx="2420566" cy="414432"/>
          </a:xfrm>
          <a:prstGeom prst="rect">
            <a:avLst/>
          </a:prstGeom>
        </p:spPr>
      </p:pic>
      <p:sp>
        <p:nvSpPr>
          <p:cNvPr id="5" name="Content Placeholder 4"/>
          <p:cNvSpPr>
            <a:spLocks noGrp="1"/>
          </p:cNvSpPr>
          <p:nvPr>
            <p:ph sz="quarter" idx="13"/>
          </p:nvPr>
        </p:nvSpPr>
        <p:spPr>
          <a:xfrm>
            <a:off x="457200" y="3236007"/>
            <a:ext cx="849086" cy="392565"/>
          </a:xfrm>
        </p:spPr>
        <p:txBody>
          <a:bodyPr/>
          <a:lstStyle/>
          <a:p>
            <a:pPr marL="741600" indent="-284400">
              <a:spcBef>
                <a:spcPts val="600"/>
              </a:spcBef>
              <a:buFont typeface="Arial" panose="020B0604020202020204" pitchFamily="34" charset="0"/>
              <a:buChar char="–"/>
            </a:pPr>
            <a:r>
              <a:rPr lang="en-US" sz="2000" dirty="0" smtClean="0">
                <a:latin typeface="+mn-lt"/>
              </a:rPr>
              <a:t> </a:t>
            </a:r>
            <a:endParaRPr lang="en-US" sz="2000" dirty="0">
              <a:latin typeface="+mn-lt"/>
            </a:endParaRPr>
          </a:p>
        </p:txBody>
      </p:sp>
      <p:pic>
        <p:nvPicPr>
          <p:cNvPr id="8" name="Picture 7" descr="Double square left parenthesis I n t x right parenthesis"/>
          <p:cNvPicPr>
            <a:picLocks noChangeAspect="1"/>
          </p:cNvPicPr>
          <p:nvPr/>
        </p:nvPicPr>
        <p:blipFill rotWithShape="1">
          <a:blip r:embed="rId3"/>
          <a:srcRect l="10099" t="10935" b="21429"/>
          <a:stretch/>
        </p:blipFill>
        <p:spPr>
          <a:xfrm>
            <a:off x="1359156" y="3310468"/>
            <a:ext cx="2800356" cy="345246"/>
          </a:xfrm>
          <a:prstGeom prst="rect">
            <a:avLst/>
          </a:prstGeom>
        </p:spPr>
      </p:pic>
      <p:sp>
        <p:nvSpPr>
          <p:cNvPr id="6" name="Content Placeholder 5"/>
          <p:cNvSpPr>
            <a:spLocks noGrp="1"/>
          </p:cNvSpPr>
          <p:nvPr>
            <p:ph sz="quarter" idx="14"/>
          </p:nvPr>
        </p:nvSpPr>
        <p:spPr>
          <a:xfrm>
            <a:off x="457200" y="3739468"/>
            <a:ext cx="8232775" cy="2516190"/>
          </a:xfrm>
        </p:spPr>
        <p:txBody>
          <a:bodyPr/>
          <a:lstStyle/>
          <a:p>
            <a:r>
              <a:rPr lang="en-US" sz="2000" dirty="0" smtClean="0">
                <a:latin typeface="+mn-lt"/>
              </a:rPr>
              <a:t>The </a:t>
            </a:r>
            <a:r>
              <a:rPr lang="en-US" sz="2000" dirty="0">
                <a:latin typeface="+mn-lt"/>
              </a:rPr>
              <a:t>compiler generates the following error for the second Square method:</a:t>
            </a:r>
          </a:p>
          <a:p>
            <a:pPr lvl="1"/>
            <a:r>
              <a:rPr lang="en-US" sz="2000" dirty="0">
                <a:latin typeface="+mn-lt"/>
              </a:rPr>
              <a:t>Type ‘MethodOverloadError’ already defines a member called ‘Square’ with the same parameter types</a:t>
            </a:r>
          </a:p>
          <a:p>
            <a:r>
              <a:rPr lang="en-US" sz="2000" dirty="0">
                <a:latin typeface="+mn-lt"/>
              </a:rPr>
              <a:t>Overloaded methods can have the </a:t>
            </a:r>
            <a:r>
              <a:rPr lang="en-US" sz="2000" b="1" dirty="0">
                <a:latin typeface="+mn-lt"/>
              </a:rPr>
              <a:t>same</a:t>
            </a:r>
            <a:r>
              <a:rPr lang="en-US" sz="2000" dirty="0">
                <a:latin typeface="+mn-lt"/>
              </a:rPr>
              <a:t> or </a:t>
            </a:r>
            <a:r>
              <a:rPr lang="en-US" sz="2000" b="1" dirty="0">
                <a:latin typeface="+mn-lt"/>
              </a:rPr>
              <a:t>different</a:t>
            </a:r>
            <a:r>
              <a:rPr lang="en-US" sz="2000" dirty="0">
                <a:latin typeface="+mn-lt"/>
              </a:rPr>
              <a:t> return types if the parameter lists are </a:t>
            </a:r>
            <a:r>
              <a:rPr lang="en-US" sz="2000" b="1" dirty="0">
                <a:latin typeface="+mn-lt"/>
              </a:rPr>
              <a:t>different</a:t>
            </a:r>
            <a:r>
              <a:rPr lang="en-US" sz="2000" dirty="0">
                <a:latin typeface="+mn-lt"/>
              </a:rPr>
              <a:t>. Also, overloaded methods need not have the same number of </a:t>
            </a:r>
            <a:r>
              <a:rPr lang="en-US" sz="2000" dirty="0" smtClean="0">
                <a:latin typeface="+mn-lt"/>
              </a:rPr>
              <a:t>parameters</a:t>
            </a:r>
            <a:endParaRPr lang="en-US" sz="2000" dirty="0">
              <a:latin typeface="+mn-lt"/>
            </a:endParaRPr>
          </a:p>
        </p:txBody>
      </p:sp>
    </p:spTree>
    <p:extLst>
      <p:ext uri="{BB962C8B-B14F-4D97-AF65-F5344CB8AC3E}">
        <p14:creationId xmlns:p14="http://schemas.microsoft.com/office/powerpoint/2010/main" val="380161201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Error 7.9</a:t>
            </a:r>
          </a:p>
        </p:txBody>
      </p:sp>
      <p:sp>
        <p:nvSpPr>
          <p:cNvPr id="3" name="Text Placeholder 2"/>
          <p:cNvSpPr>
            <a:spLocks noGrp="1"/>
          </p:cNvSpPr>
          <p:nvPr>
            <p:ph type="body" idx="1"/>
          </p:nvPr>
        </p:nvSpPr>
        <p:spPr/>
        <p:txBody>
          <a:bodyPr/>
          <a:lstStyle/>
          <a:p>
            <a:pPr marL="0" indent="0">
              <a:buNone/>
            </a:pPr>
            <a:r>
              <a:rPr lang="en-US" sz="2400" dirty="0">
                <a:latin typeface="+mn-lt"/>
              </a:rPr>
              <a:t>Declaring overloaded methods with identical parameter lists is a compilation error </a:t>
            </a:r>
            <a:r>
              <a:rPr lang="en-US" sz="2400" dirty="0" smtClean="0">
                <a:latin typeface="+mn-lt"/>
              </a:rPr>
              <a:t>regardless of </a:t>
            </a:r>
            <a:r>
              <a:rPr lang="en-US" sz="2400" dirty="0">
                <a:latin typeface="+mn-lt"/>
              </a:rPr>
              <a:t>whether the return types are different.</a:t>
            </a:r>
          </a:p>
        </p:txBody>
      </p:sp>
    </p:spTree>
    <p:extLst>
      <p:ext uri="{BB962C8B-B14F-4D97-AF65-F5344CB8AC3E}">
        <p14:creationId xmlns:p14="http://schemas.microsoft.com/office/powerpoint/2010/main" val="3118833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Observation 7.1</a:t>
            </a:r>
          </a:p>
        </p:txBody>
      </p:sp>
      <p:sp>
        <p:nvSpPr>
          <p:cNvPr id="3" name="Text Placeholder 2"/>
          <p:cNvSpPr>
            <a:spLocks noGrp="1"/>
          </p:cNvSpPr>
          <p:nvPr>
            <p:ph type="body" idx="1"/>
          </p:nvPr>
        </p:nvSpPr>
        <p:spPr/>
        <p:txBody>
          <a:bodyPr/>
          <a:lstStyle/>
          <a:p>
            <a:pPr marL="0" indent="0">
              <a:buNone/>
            </a:pPr>
            <a:r>
              <a:rPr lang="en-US" sz="2400" dirty="0">
                <a:latin typeface="+mn-lt"/>
              </a:rPr>
              <a:t>Don’t try to “reinvent the wheel.” When possible, reuse Framework Class Library </a:t>
            </a:r>
            <a:r>
              <a:rPr lang="en-US" sz="2400" dirty="0" smtClean="0">
                <a:latin typeface="+mn-lt"/>
              </a:rPr>
              <a:t>classes and </a:t>
            </a:r>
            <a:r>
              <a:rPr lang="en-US" sz="2400" dirty="0">
                <a:latin typeface="+mn-lt"/>
              </a:rPr>
              <a:t>methods (</a:t>
            </a:r>
            <a:r>
              <a:rPr lang="en-US" sz="2400" dirty="0">
                <a:latin typeface="+mn-lt"/>
                <a:cs typeface="Consolas" panose="020B0609020204030204" pitchFamily="49" charset="0"/>
                <a:hlinkClick r:id="rId2" tooltip="https://msdn.microsoft.com/library/mt472912"/>
              </a:rPr>
              <a:t>https://msdn.microsoft.com/library/mt472912</a:t>
            </a:r>
            <a:r>
              <a:rPr lang="en-US" sz="2400" dirty="0">
                <a:latin typeface="+mn-lt"/>
              </a:rPr>
              <a:t>). This reduces </a:t>
            </a:r>
            <a:r>
              <a:rPr lang="en-US" sz="2400" dirty="0" smtClean="0">
                <a:latin typeface="+mn-lt"/>
              </a:rPr>
              <a:t>app development </a:t>
            </a:r>
            <a:r>
              <a:rPr lang="en-US" sz="2400" dirty="0">
                <a:latin typeface="+mn-lt"/>
              </a:rPr>
              <a:t>time and errors, contributes to good performance and often enhances security.</a:t>
            </a:r>
          </a:p>
        </p:txBody>
      </p:sp>
    </p:spTree>
    <p:extLst>
      <p:ext uri="{BB962C8B-B14F-4D97-AF65-F5344CB8AC3E}">
        <p14:creationId xmlns:p14="http://schemas.microsoft.com/office/powerpoint/2010/main" val="356008230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7.13 Optional </a:t>
            </a:r>
            <a:r>
              <a:rPr lang="en-US" dirty="0" smtClean="0"/>
              <a:t>Parameters </a:t>
            </a:r>
            <a:r>
              <a:rPr lang="en-US" sz="2000" b="0" dirty="0" smtClean="0"/>
              <a:t>(1 of 4)</a:t>
            </a:r>
            <a:endParaRPr lang="en-US" sz="2000" b="0" dirty="0"/>
          </a:p>
        </p:txBody>
      </p:sp>
      <p:sp>
        <p:nvSpPr>
          <p:cNvPr id="3" name="Text Placeholder 2"/>
          <p:cNvSpPr>
            <a:spLocks noGrp="1"/>
          </p:cNvSpPr>
          <p:nvPr>
            <p:ph type="body" idx="1"/>
          </p:nvPr>
        </p:nvSpPr>
        <p:spPr/>
        <p:txBody>
          <a:bodyPr/>
          <a:lstStyle/>
          <a:p>
            <a:r>
              <a:rPr lang="en-US" sz="2400" dirty="0">
                <a:latin typeface="+mn-lt"/>
              </a:rPr>
              <a:t>Methods can have optional parameters that allow the calling method to vary the number of arguments to pass</a:t>
            </a:r>
            <a:r>
              <a:rPr lang="en-US" sz="2400" dirty="0" smtClean="0">
                <a:latin typeface="+mn-lt"/>
              </a:rPr>
              <a:t>.</a:t>
            </a:r>
            <a:endParaRPr lang="en-US" sz="2400" dirty="0">
              <a:latin typeface="+mn-lt"/>
            </a:endParaRPr>
          </a:p>
          <a:p>
            <a:r>
              <a:rPr lang="en-US" sz="2400" dirty="0">
                <a:latin typeface="+mn-lt"/>
              </a:rPr>
              <a:t>An optional parameter specifies a default value that’s assigned to the parameter if the optional argument is omitted</a:t>
            </a:r>
            <a:r>
              <a:rPr lang="en-US" sz="2400" dirty="0" smtClean="0">
                <a:latin typeface="+mn-lt"/>
              </a:rPr>
              <a:t>.</a:t>
            </a:r>
            <a:endParaRPr lang="en-US" sz="2400" dirty="0">
              <a:latin typeface="+mn-lt"/>
            </a:endParaRPr>
          </a:p>
          <a:p>
            <a:r>
              <a:rPr lang="en-US" sz="2400" dirty="0">
                <a:latin typeface="+mn-lt"/>
              </a:rPr>
              <a:t>You can create methods with one or more optional parameters</a:t>
            </a:r>
            <a:r>
              <a:rPr lang="en-US" sz="2400" dirty="0" smtClean="0">
                <a:latin typeface="+mn-lt"/>
              </a:rPr>
              <a:t>.</a:t>
            </a:r>
            <a:endParaRPr lang="en-US" sz="2400" dirty="0">
              <a:latin typeface="+mn-lt"/>
            </a:endParaRPr>
          </a:p>
          <a:p>
            <a:r>
              <a:rPr lang="en-US" sz="2400" dirty="0">
                <a:latin typeface="+mn-lt"/>
              </a:rPr>
              <a:t>All optional parameters must be placed to the right of the method’s non-optional parameters.</a:t>
            </a:r>
          </a:p>
        </p:txBody>
      </p:sp>
    </p:spTree>
    <p:extLst>
      <p:ext uri="{BB962C8B-B14F-4D97-AF65-F5344CB8AC3E}">
        <p14:creationId xmlns:p14="http://schemas.microsoft.com/office/powerpoint/2010/main" val="6875518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Error 7.10</a:t>
            </a:r>
          </a:p>
        </p:txBody>
      </p:sp>
      <p:sp>
        <p:nvSpPr>
          <p:cNvPr id="3" name="Text Placeholder 2"/>
          <p:cNvSpPr>
            <a:spLocks noGrp="1"/>
          </p:cNvSpPr>
          <p:nvPr>
            <p:ph type="body" idx="1"/>
          </p:nvPr>
        </p:nvSpPr>
        <p:spPr/>
        <p:txBody>
          <a:bodyPr/>
          <a:lstStyle/>
          <a:p>
            <a:pPr marL="0" indent="0">
              <a:buNone/>
            </a:pPr>
            <a:r>
              <a:rPr lang="en-US" sz="2400" dirty="0">
                <a:latin typeface="+mn-lt"/>
              </a:rPr>
              <a:t>Declaring a non-optional parameter to the right of an optional one is a compilation error.</a:t>
            </a:r>
          </a:p>
        </p:txBody>
      </p:sp>
    </p:spTree>
    <p:extLst>
      <p:ext uri="{BB962C8B-B14F-4D97-AF65-F5344CB8AC3E}">
        <p14:creationId xmlns:p14="http://schemas.microsoft.com/office/powerpoint/2010/main" val="273801107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7.13 Optional Parameters </a:t>
            </a:r>
            <a:r>
              <a:rPr lang="en-US" sz="2000" b="0" dirty="0" smtClean="0"/>
              <a:t>(2 </a:t>
            </a:r>
            <a:r>
              <a:rPr lang="en-US" sz="2000" b="0" dirty="0"/>
              <a:t>of </a:t>
            </a:r>
            <a:r>
              <a:rPr lang="en-US" sz="2000" b="0" dirty="0" smtClean="0"/>
              <a:t>4)</a:t>
            </a:r>
            <a:endParaRPr lang="en-US" sz="2000" b="0" dirty="0"/>
          </a:p>
        </p:txBody>
      </p:sp>
      <p:sp>
        <p:nvSpPr>
          <p:cNvPr id="3" name="Text Placeholder 2"/>
          <p:cNvSpPr>
            <a:spLocks noGrp="1"/>
          </p:cNvSpPr>
          <p:nvPr>
            <p:ph type="body" idx="1"/>
          </p:nvPr>
        </p:nvSpPr>
        <p:spPr>
          <a:xfrm>
            <a:off x="457200" y="1600201"/>
            <a:ext cx="8229600" cy="1368058"/>
          </a:xfrm>
        </p:spPr>
        <p:txBody>
          <a:bodyPr/>
          <a:lstStyle/>
          <a:p>
            <a:r>
              <a:rPr lang="en-US" sz="2400" dirty="0">
                <a:latin typeface="+mn-lt"/>
              </a:rPr>
              <a:t>When a parameter has a default value, the caller has the option of passing that particular argument.</a:t>
            </a:r>
          </a:p>
          <a:p>
            <a:r>
              <a:rPr lang="en-US" sz="2400" dirty="0">
                <a:latin typeface="+mn-lt"/>
              </a:rPr>
              <a:t>For example, the method header</a:t>
            </a:r>
          </a:p>
          <a:p>
            <a:pPr marL="741600" indent="-284400">
              <a:spcBef>
                <a:spcPts val="600"/>
              </a:spcBef>
              <a:buFont typeface="Arial" panose="020B0604020202020204" pitchFamily="34" charset="0"/>
              <a:buChar char="–"/>
            </a:pPr>
            <a:r>
              <a:rPr lang="en-US" sz="2400" dirty="0" smtClean="0">
                <a:latin typeface="+mn-lt"/>
              </a:rPr>
              <a:t> </a:t>
            </a:r>
          </a:p>
        </p:txBody>
      </p:sp>
      <p:pic>
        <p:nvPicPr>
          <p:cNvPr id="4" name="Picture 3" descr="Static I n t power left parenthesis I n t base value comma I n t exponent value equals 2 right parenthesis."/>
          <p:cNvPicPr>
            <a:picLocks noChangeAspect="1"/>
          </p:cNvPicPr>
          <p:nvPr/>
        </p:nvPicPr>
        <p:blipFill rotWithShape="1">
          <a:blip r:embed="rId2"/>
          <a:srcRect l="4027" t="4201" b="22570"/>
          <a:stretch/>
        </p:blipFill>
        <p:spPr>
          <a:xfrm>
            <a:off x="1318646" y="3060935"/>
            <a:ext cx="7296253" cy="366487"/>
          </a:xfrm>
          <a:prstGeom prst="rect">
            <a:avLst/>
          </a:prstGeom>
        </p:spPr>
      </p:pic>
      <p:sp>
        <p:nvSpPr>
          <p:cNvPr id="5" name="Text Placeholder 4"/>
          <p:cNvSpPr>
            <a:spLocks noGrp="1"/>
          </p:cNvSpPr>
          <p:nvPr>
            <p:ph type="body" idx="2"/>
          </p:nvPr>
        </p:nvSpPr>
        <p:spPr>
          <a:xfrm>
            <a:off x="457200" y="3454402"/>
            <a:ext cx="8229600" cy="1700713"/>
          </a:xfrm>
        </p:spPr>
        <p:txBody>
          <a:bodyPr/>
          <a:lstStyle/>
          <a:p>
            <a:r>
              <a:rPr lang="en-US" sz="2400" dirty="0">
                <a:latin typeface="+mn-lt"/>
              </a:rPr>
              <a:t>specifies an optional second parameter. </a:t>
            </a:r>
          </a:p>
          <a:p>
            <a:r>
              <a:rPr lang="en-US" sz="2400" dirty="0">
                <a:latin typeface="+mn-lt"/>
              </a:rPr>
              <a:t>Any call to Power must pass at least an argument for the parameter baseValue, or a compilation error occurs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232476185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7.13 Optional Parameters </a:t>
            </a:r>
            <a:r>
              <a:rPr lang="en-US" sz="2000" b="0" dirty="0" smtClean="0"/>
              <a:t>(3 </a:t>
            </a:r>
            <a:r>
              <a:rPr lang="en-US" sz="2000" b="0" dirty="0"/>
              <a:t>of 4)</a:t>
            </a:r>
            <a:endParaRPr lang="en-US" dirty="0"/>
          </a:p>
        </p:txBody>
      </p:sp>
      <p:sp>
        <p:nvSpPr>
          <p:cNvPr id="3" name="Text Placeholder 2"/>
          <p:cNvSpPr>
            <a:spLocks noGrp="1"/>
          </p:cNvSpPr>
          <p:nvPr>
            <p:ph type="body" idx="1"/>
          </p:nvPr>
        </p:nvSpPr>
        <p:spPr>
          <a:xfrm>
            <a:off x="457199" y="1600200"/>
            <a:ext cx="8440057" cy="4525963"/>
          </a:xfrm>
        </p:spPr>
        <p:txBody>
          <a:bodyPr/>
          <a:lstStyle/>
          <a:p>
            <a:r>
              <a:rPr lang="en-US" sz="2000" dirty="0">
                <a:latin typeface="+mn-lt"/>
              </a:rPr>
              <a:t>Optionally, a second argument (for the </a:t>
            </a:r>
            <a:r>
              <a:rPr lang="en-US" sz="2000" dirty="0">
                <a:latin typeface="Consolas" panose="020B0609020204030204" pitchFamily="49" charset="0"/>
              </a:rPr>
              <a:t>exponentValue</a:t>
            </a:r>
            <a:r>
              <a:rPr lang="en-US" sz="2000" dirty="0">
                <a:latin typeface="+mn-lt"/>
              </a:rPr>
              <a:t> parameter) can be passed to </a:t>
            </a:r>
            <a:r>
              <a:rPr lang="en-US" sz="2000" dirty="0">
                <a:latin typeface="Consolas" panose="020B0609020204030204" pitchFamily="49" charset="0"/>
              </a:rPr>
              <a:t>Power</a:t>
            </a:r>
            <a:r>
              <a:rPr lang="en-US" sz="2000" dirty="0">
                <a:latin typeface="+mn-lt"/>
              </a:rPr>
              <a:t>. Consider the following calls to Power:</a:t>
            </a:r>
          </a:p>
          <a:p>
            <a:pPr lvl="1"/>
            <a:r>
              <a:rPr lang="en-US" sz="2000" dirty="0">
                <a:latin typeface="Consolas" panose="020B0609020204030204" pitchFamily="49" charset="0"/>
              </a:rPr>
              <a:t>Power()</a:t>
            </a:r>
          </a:p>
          <a:p>
            <a:pPr lvl="1"/>
            <a:r>
              <a:rPr lang="en-US" sz="2000" dirty="0">
                <a:latin typeface="Consolas" panose="020B0609020204030204" pitchFamily="49" charset="0"/>
              </a:rPr>
              <a:t>Power(10)</a:t>
            </a:r>
          </a:p>
          <a:p>
            <a:pPr lvl="1"/>
            <a:r>
              <a:rPr lang="en-US" sz="2000" dirty="0">
                <a:latin typeface="Consolas" panose="020B0609020204030204" pitchFamily="49" charset="0"/>
              </a:rPr>
              <a:t>Power(10, 3)</a:t>
            </a:r>
          </a:p>
          <a:p>
            <a:r>
              <a:rPr lang="en-US" sz="2000" dirty="0">
                <a:latin typeface="+mn-lt"/>
              </a:rPr>
              <a:t>The first generates a compilation error because this method requires a minimum of one argument</a:t>
            </a:r>
            <a:r>
              <a:rPr lang="en-US" sz="2000" dirty="0" smtClean="0">
                <a:latin typeface="+mn-lt"/>
              </a:rPr>
              <a:t>.</a:t>
            </a:r>
            <a:endParaRPr lang="en-US" sz="2000" dirty="0">
              <a:latin typeface="+mn-lt"/>
            </a:endParaRPr>
          </a:p>
          <a:p>
            <a:r>
              <a:rPr lang="en-US" sz="2000" dirty="0">
                <a:latin typeface="+mn-lt"/>
              </a:rPr>
              <a:t>The second is valid because one argument </a:t>
            </a:r>
            <a:r>
              <a:rPr lang="en-US" sz="2000" dirty="0">
                <a:latin typeface="Consolas" panose="020B0609020204030204" pitchFamily="49" charset="0"/>
              </a:rPr>
              <a:t>(</a:t>
            </a:r>
            <a:r>
              <a:rPr lang="en-US" sz="2000" dirty="0" smtClean="0">
                <a:latin typeface="Consolas" panose="020B0609020204030204" pitchFamily="49" charset="0"/>
              </a:rPr>
              <a:t>10</a:t>
            </a:r>
            <a:r>
              <a:rPr lang="en-US" sz="2000" dirty="0" smtClean="0">
                <a:latin typeface="+mn-lt"/>
              </a:rPr>
              <a:t>) </a:t>
            </a:r>
            <a:r>
              <a:rPr lang="en-US" sz="2000" dirty="0">
                <a:latin typeface="+mn-lt"/>
              </a:rPr>
              <a:t>is being passed—the optional </a:t>
            </a:r>
            <a:r>
              <a:rPr lang="en-US" sz="2000" dirty="0">
                <a:latin typeface="Consolas" panose="020B0609020204030204" pitchFamily="49" charset="0"/>
              </a:rPr>
              <a:t>exponentValue</a:t>
            </a:r>
            <a:r>
              <a:rPr lang="en-US" sz="2000" dirty="0">
                <a:latin typeface="+mn-lt"/>
              </a:rPr>
              <a:t> is not specified in the method call</a:t>
            </a:r>
            <a:r>
              <a:rPr lang="en-US" sz="2000" dirty="0" smtClean="0">
                <a:latin typeface="+mn-lt"/>
              </a:rPr>
              <a:t>.</a:t>
            </a:r>
            <a:endParaRPr lang="en-US" sz="2000" dirty="0">
              <a:latin typeface="+mn-lt"/>
            </a:endParaRPr>
          </a:p>
          <a:p>
            <a:r>
              <a:rPr lang="en-US" sz="2000" dirty="0">
                <a:latin typeface="+mn-lt"/>
              </a:rPr>
              <a:t>The last call is also </a:t>
            </a:r>
            <a:r>
              <a:rPr lang="en-US" sz="2000" dirty="0">
                <a:latin typeface="Consolas" panose="020B0609020204030204" pitchFamily="49" charset="0"/>
              </a:rPr>
              <a:t>valid—10</a:t>
            </a:r>
            <a:r>
              <a:rPr lang="en-US" sz="2000" dirty="0">
                <a:latin typeface="+mn-lt"/>
              </a:rPr>
              <a:t> is passed as the required argument and </a:t>
            </a:r>
            <a:r>
              <a:rPr lang="en-US" sz="2000" dirty="0">
                <a:latin typeface="Consolas" panose="020B0609020204030204" pitchFamily="49" charset="0"/>
              </a:rPr>
              <a:t>3</a:t>
            </a:r>
            <a:r>
              <a:rPr lang="en-US" sz="2000" dirty="0">
                <a:latin typeface="+mn-lt"/>
              </a:rPr>
              <a:t> is passed as the optional argument.</a:t>
            </a:r>
          </a:p>
        </p:txBody>
      </p:sp>
    </p:spTree>
    <p:extLst>
      <p:ext uri="{BB962C8B-B14F-4D97-AF65-F5344CB8AC3E}">
        <p14:creationId xmlns:p14="http://schemas.microsoft.com/office/powerpoint/2010/main" val="9643055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7.13 Optional Parameters </a:t>
            </a:r>
            <a:r>
              <a:rPr lang="en-US" sz="2000" b="0" dirty="0" smtClean="0"/>
              <a:t>(4 </a:t>
            </a:r>
            <a:r>
              <a:rPr lang="en-US" sz="2000" b="0" dirty="0"/>
              <a:t>of 4)</a:t>
            </a:r>
            <a:endParaRPr lang="en-US" dirty="0"/>
          </a:p>
        </p:txBody>
      </p:sp>
      <p:sp>
        <p:nvSpPr>
          <p:cNvPr id="3" name="Text Placeholder 2"/>
          <p:cNvSpPr>
            <a:spLocks noGrp="1"/>
          </p:cNvSpPr>
          <p:nvPr>
            <p:ph type="body" idx="1"/>
          </p:nvPr>
        </p:nvSpPr>
        <p:spPr/>
        <p:txBody>
          <a:bodyPr/>
          <a:lstStyle/>
          <a:p>
            <a:r>
              <a:rPr lang="en-US" sz="2400" dirty="0">
                <a:latin typeface="+mn-lt"/>
              </a:rPr>
              <a:t>In the call that passes only one argument (</a:t>
            </a:r>
            <a:r>
              <a:rPr lang="en-US" sz="2400" dirty="0">
                <a:latin typeface="Consolas" panose="020B0609020204030204" pitchFamily="49" charset="0"/>
              </a:rPr>
              <a:t>10</a:t>
            </a:r>
            <a:r>
              <a:rPr lang="en-US" sz="2400" dirty="0">
                <a:latin typeface="+mn-lt"/>
              </a:rPr>
              <a:t>), parameter </a:t>
            </a:r>
            <a:r>
              <a:rPr lang="en-US" sz="2400" dirty="0">
                <a:latin typeface="Consolas" panose="020B0609020204030204" pitchFamily="49" charset="0"/>
              </a:rPr>
              <a:t>exponentValue</a:t>
            </a:r>
            <a:r>
              <a:rPr lang="en-US" sz="2400" dirty="0">
                <a:latin typeface="+mn-lt"/>
              </a:rPr>
              <a:t> defaults to </a:t>
            </a:r>
            <a:r>
              <a:rPr lang="en-US" sz="2400" dirty="0">
                <a:latin typeface="Consolas" panose="020B0609020204030204" pitchFamily="49" charset="0"/>
              </a:rPr>
              <a:t>2</a:t>
            </a:r>
            <a:r>
              <a:rPr lang="en-US" sz="2400" dirty="0">
                <a:latin typeface="+mn-lt"/>
              </a:rPr>
              <a:t>, which is the default value specified in the method’s header.</a:t>
            </a:r>
          </a:p>
          <a:p>
            <a:r>
              <a:rPr lang="en-US" sz="2400" dirty="0">
                <a:latin typeface="+mn-lt"/>
              </a:rPr>
              <a:t>Each optional parameter must specify a default value by using an equal (=) sign followed by the value</a:t>
            </a:r>
            <a:r>
              <a:rPr lang="en-US" sz="2400" dirty="0" smtClean="0">
                <a:latin typeface="+mn-lt"/>
              </a:rPr>
              <a:t>.</a:t>
            </a:r>
            <a:endParaRPr lang="en-US" sz="2400" dirty="0">
              <a:latin typeface="+mn-lt"/>
            </a:endParaRPr>
          </a:p>
          <a:p>
            <a:r>
              <a:rPr lang="en-US" sz="2400" dirty="0">
                <a:latin typeface="+mn-lt"/>
              </a:rPr>
              <a:t>Figure 7.15 demonstrates an optional parameter. The program calculates the result of raising a base value to an exponent.</a:t>
            </a:r>
          </a:p>
        </p:txBody>
      </p:sp>
    </p:spTree>
    <p:extLst>
      <p:ext uri="{BB962C8B-B14F-4D97-AF65-F5344CB8AC3E}">
        <p14:creationId xmlns:p14="http://schemas.microsoft.com/office/powerpoint/2010/main" val="415580944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7.15 Optional Parameter Demonstration with Method </a:t>
            </a:r>
            <a:r>
              <a:rPr lang="en-US" dirty="0" smtClean="0">
                <a:latin typeface="Consolas" panose="020B0609020204030204" pitchFamily="49" charset="0"/>
                <a:cs typeface="Consolas" panose="020B0609020204030204" pitchFamily="49" charset="0"/>
              </a:rPr>
              <a:t>Power</a:t>
            </a:r>
            <a:r>
              <a:rPr lang="en-US" dirty="0" smtClean="0"/>
              <a:t> </a:t>
            </a:r>
            <a:r>
              <a:rPr lang="en-US" sz="2000" b="0" dirty="0" smtClean="0"/>
              <a:t>(1 of 2)</a:t>
            </a:r>
            <a:endParaRPr lang="en-US" sz="2000" b="0" dirty="0"/>
          </a:p>
        </p:txBody>
      </p:sp>
      <p:pic>
        <p:nvPicPr>
          <p:cNvPr id="3" name="Picture 2" descr="Program code. Line 1: forward slash, forward slash, f i g period 7.15, colon, calculate powers, period, c s. Line 2: forward slash, forward slash, optional parameter demonstration with method power. Line 3: using system, semicolon. Line 4: blank. Line 5: class calculate powers. Line 6: left brace. Line 7, indented once: forward slash, forward slash, call power with and without optional arguments. Line 8, indented once: static void main, left parenthesis, right parenthesis. Line 9, indented once: left brace. Line 10, indented twice: console, period, write line, left parenthesis, dollar sign, open quotes, power, left parenthesis, 10, right parenthesis = left brace, power, left parenthesis, 10, right parenthesis, right brace, close quotes, right parenthesis, semicolon. Line 11, indented twice: console, period, write line, left parenthesis, dollar sign, open quotes, power, left parenthesis, 2, comma, 10, right parenthesis = left brace, power, left parenthesis, 2, comma, 10, right parenthesis, right brace, close quotes, right parenthesis, semicolon. Line 12, indented once: right brace. Line 13: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74" y="1736523"/>
            <a:ext cx="7967453" cy="3087220"/>
          </a:xfrm>
          <a:prstGeom prst="rect">
            <a:avLst/>
          </a:prstGeom>
        </p:spPr>
      </p:pic>
    </p:spTree>
    <p:extLst>
      <p:ext uri="{BB962C8B-B14F-4D97-AF65-F5344CB8AC3E}">
        <p14:creationId xmlns:p14="http://schemas.microsoft.com/office/powerpoint/2010/main" val="188523351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7.15 Optional Parameter Demonstration with Method </a:t>
            </a:r>
            <a:r>
              <a:rPr lang="en-US" dirty="0" smtClean="0">
                <a:latin typeface="Consolas" panose="020B0609020204030204" pitchFamily="49" charset="0"/>
                <a:cs typeface="Consolas" panose="020B0609020204030204" pitchFamily="49" charset="0"/>
              </a:rPr>
              <a:t>Power</a:t>
            </a:r>
            <a:r>
              <a:rPr lang="en-US" dirty="0" smtClean="0"/>
              <a:t> </a:t>
            </a:r>
            <a:r>
              <a:rPr lang="en-US" sz="2000" b="0" dirty="0" smtClean="0"/>
              <a:t>(2 of 2)</a:t>
            </a:r>
            <a:endParaRPr lang="en-US" sz="2000" b="0" dirty="0"/>
          </a:p>
        </p:txBody>
      </p:sp>
      <p:pic>
        <p:nvPicPr>
          <p:cNvPr id="4" name="Picture 3" descr="Program code. Line 14, indented once: forward slash, forward slash, use iteration to calculate power. Line 15, indented once: 15 static i n t, power, left parenthesis, i n t, base value, comma, i n t, exponent value = 2, right parenthesis. Line 16, indented once: left brace. Line 17, indented twice: i n t, result = 1, semicolon. Line 18: blank. Line 19, indented twice: for, left parenthesis, i n t, i = 1, semicolon, i left angle bracket = exponent value, semicolon, + + i, right parenthesis. Line 20, indented twice: left brace. Line 21, indented three times: result, asterisk = base value, semicolon. Line 22, indented twice: right brace. Line 23: blank. Line 24, indented twice: return result, semicolon. Line 25, indented once: right brace. Line 26: right brace. Program code. Line 1: power, left parenthesis, 10, right parenthesis = 100. Line 2: power, left parenthesis, 2, 10, right parenthesis = 10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793" y="1748518"/>
            <a:ext cx="7994415" cy="3815208"/>
          </a:xfrm>
          <a:prstGeom prst="rect">
            <a:avLst/>
          </a:prstGeom>
        </p:spPr>
      </p:pic>
    </p:spTree>
    <p:extLst>
      <p:ext uri="{BB962C8B-B14F-4D97-AF65-F5344CB8AC3E}">
        <p14:creationId xmlns:p14="http://schemas.microsoft.com/office/powerpoint/2010/main" val="382468182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7.14 Named </a:t>
            </a:r>
            <a:r>
              <a:rPr lang="en-US" dirty="0" smtClean="0"/>
              <a:t>Parameters </a:t>
            </a:r>
            <a:r>
              <a:rPr lang="en-US" sz="2000" b="0" dirty="0" smtClean="0"/>
              <a:t>(1 of 2)</a:t>
            </a:r>
            <a:endParaRPr lang="en-US" sz="2000" b="0" dirty="0"/>
          </a:p>
        </p:txBody>
      </p:sp>
      <p:sp>
        <p:nvSpPr>
          <p:cNvPr id="4" name="Text Placeholder 3"/>
          <p:cNvSpPr>
            <a:spLocks noGrp="1"/>
          </p:cNvSpPr>
          <p:nvPr>
            <p:ph type="body" idx="1"/>
          </p:nvPr>
        </p:nvSpPr>
        <p:spPr>
          <a:xfrm>
            <a:off x="457200" y="1600201"/>
            <a:ext cx="304800" cy="533400"/>
          </a:xfrm>
        </p:spPr>
        <p:txBody>
          <a:bodyPr/>
          <a:lstStyle/>
          <a:p>
            <a:r>
              <a:rPr lang="en-US" sz="2400" dirty="0">
                <a:latin typeface="+mn-lt"/>
              </a:rPr>
              <a:t> </a:t>
            </a:r>
          </a:p>
        </p:txBody>
      </p:sp>
      <p:graphicFrame>
        <p:nvGraphicFramePr>
          <p:cNvPr id="7" name="Object 6" descr="C sharp"/>
          <p:cNvGraphicFramePr>
            <a:graphicFrameLocks noChangeAspect="1"/>
          </p:cNvGraphicFramePr>
          <p:nvPr>
            <p:extLst>
              <p:ext uri="{D42A27DB-BD31-4B8C-83A1-F6EECF244321}">
                <p14:modId xmlns:p14="http://schemas.microsoft.com/office/powerpoint/2010/main" val="785039543"/>
              </p:ext>
            </p:extLst>
          </p:nvPr>
        </p:nvGraphicFramePr>
        <p:xfrm>
          <a:off x="763957" y="1747107"/>
          <a:ext cx="470226" cy="346482"/>
        </p:xfrm>
        <a:graphic>
          <a:graphicData uri="http://schemas.openxmlformats.org/presentationml/2006/ole">
            <mc:AlternateContent xmlns:mc="http://schemas.openxmlformats.org/markup-compatibility/2006">
              <mc:Choice xmlns:v="urn:schemas-microsoft-com:vml" Requires="v">
                <p:oleObj spid="_x0000_s4550" name="Equation" r:id="rId3" imgW="241200" imgH="177480" progId="Equation.DSMT4">
                  <p:embed/>
                </p:oleObj>
              </mc:Choice>
              <mc:Fallback>
                <p:oleObj name="Equation" r:id="rId3" imgW="241200" imgH="177480" progId="Equation.DSMT4">
                  <p:embed/>
                  <p:pic>
                    <p:nvPicPr>
                      <p:cNvPr id="0" name=""/>
                      <p:cNvPicPr/>
                      <p:nvPr/>
                    </p:nvPicPr>
                    <p:blipFill>
                      <a:blip r:embed="rId4"/>
                      <a:stretch>
                        <a:fillRect/>
                      </a:stretch>
                    </p:blipFill>
                    <p:spPr>
                      <a:xfrm>
                        <a:off x="763957" y="1747107"/>
                        <a:ext cx="470226" cy="346482"/>
                      </a:xfrm>
                      <a:prstGeom prst="rect">
                        <a:avLst/>
                      </a:prstGeom>
                    </p:spPr>
                  </p:pic>
                </p:oleObj>
              </mc:Fallback>
            </mc:AlternateContent>
          </a:graphicData>
        </a:graphic>
      </p:graphicFrame>
      <p:sp>
        <p:nvSpPr>
          <p:cNvPr id="6" name="Content Placeholder 5"/>
          <p:cNvSpPr>
            <a:spLocks noGrp="1"/>
          </p:cNvSpPr>
          <p:nvPr>
            <p:ph sz="quarter" idx="14"/>
          </p:nvPr>
        </p:nvSpPr>
        <p:spPr>
          <a:xfrm>
            <a:off x="457200" y="1615548"/>
            <a:ext cx="8232775" cy="3406910"/>
          </a:xfrm>
        </p:spPr>
        <p:txBody>
          <a:bodyPr/>
          <a:lstStyle/>
          <a:p>
            <a:pPr marL="271463" indent="473075">
              <a:buNone/>
            </a:pPr>
            <a:r>
              <a:rPr lang="en-US" sz="2400" dirty="0"/>
              <a:t>provides a feature called named parameters, which enable you to call methods that receive optional parameters by providing only the optional arguments you wish to specify. </a:t>
            </a:r>
          </a:p>
          <a:p>
            <a:r>
              <a:rPr lang="en-US" sz="2400" dirty="0"/>
              <a:t>Explicitly specify the parameter’s name and value—separated by a colon (:)—in the argument list of the method call. </a:t>
            </a:r>
          </a:p>
          <a:p>
            <a:r>
              <a:rPr lang="en-US" sz="2400" dirty="0"/>
              <a:t>For example:</a:t>
            </a:r>
          </a:p>
          <a:p>
            <a:pPr lvl="1"/>
            <a:r>
              <a:rPr lang="en-US" sz="2400" dirty="0"/>
              <a:t> </a:t>
            </a:r>
            <a:endParaRPr lang="en-US" dirty="0"/>
          </a:p>
        </p:txBody>
      </p:sp>
      <p:graphicFrame>
        <p:nvGraphicFramePr>
          <p:cNvPr id="3" name="Object 2" descr="Forward slash forward slash"/>
          <p:cNvGraphicFramePr>
            <a:graphicFrameLocks noChangeAspect="1"/>
          </p:cNvGraphicFramePr>
          <p:nvPr>
            <p:extLst>
              <p:ext uri="{D42A27DB-BD31-4B8C-83A1-F6EECF244321}">
                <p14:modId xmlns:p14="http://schemas.microsoft.com/office/powerpoint/2010/main" val="1392315663"/>
              </p:ext>
            </p:extLst>
          </p:nvPr>
        </p:nvGraphicFramePr>
        <p:xfrm>
          <a:off x="1319037" y="5089241"/>
          <a:ext cx="429749" cy="429749"/>
        </p:xfrm>
        <a:graphic>
          <a:graphicData uri="http://schemas.openxmlformats.org/presentationml/2006/ole">
            <mc:AlternateContent xmlns:mc="http://schemas.openxmlformats.org/markup-compatibility/2006">
              <mc:Choice xmlns:v="urn:schemas-microsoft-com:vml" Requires="v">
                <p:oleObj spid="_x0000_s4551" name="Equation" r:id="rId5" imgW="177480" imgH="177480" progId="Equation.DSMT4">
                  <p:embed/>
                </p:oleObj>
              </mc:Choice>
              <mc:Fallback>
                <p:oleObj name="Equation" r:id="rId5" imgW="177480" imgH="177480" progId="Equation.DSMT4">
                  <p:embed/>
                  <p:pic>
                    <p:nvPicPr>
                      <p:cNvPr id="0" name=""/>
                      <p:cNvPicPr/>
                      <p:nvPr/>
                    </p:nvPicPr>
                    <p:blipFill>
                      <a:blip r:embed="rId6"/>
                      <a:stretch>
                        <a:fillRect/>
                      </a:stretch>
                    </p:blipFill>
                    <p:spPr>
                      <a:xfrm>
                        <a:off x="1319037" y="5089241"/>
                        <a:ext cx="429749" cy="429749"/>
                      </a:xfrm>
                      <a:prstGeom prst="rect">
                        <a:avLst/>
                      </a:prstGeom>
                    </p:spPr>
                  </p:pic>
                </p:oleObj>
              </mc:Fallback>
            </mc:AlternateContent>
          </a:graphicData>
        </a:graphic>
      </p:graphicFrame>
      <p:sp>
        <p:nvSpPr>
          <p:cNvPr id="5" name="Text Placeholder 4"/>
          <p:cNvSpPr>
            <a:spLocks noGrp="1"/>
          </p:cNvSpPr>
          <p:nvPr>
            <p:ph sz="quarter" idx="13"/>
          </p:nvPr>
        </p:nvSpPr>
        <p:spPr>
          <a:xfrm>
            <a:off x="457200" y="5022458"/>
            <a:ext cx="8229600" cy="1105626"/>
          </a:xfrm>
        </p:spPr>
        <p:txBody>
          <a:bodyPr/>
          <a:lstStyle/>
          <a:p>
            <a:pPr marL="1260475" lvl="1" indent="-93663">
              <a:buNone/>
            </a:pPr>
            <a:r>
              <a:rPr lang="en-US" sz="2400" dirty="0" smtClean="0">
                <a:latin typeface="+mn-lt"/>
              </a:rPr>
              <a:t>sets </a:t>
            </a:r>
            <a:r>
              <a:rPr lang="en-US" sz="2400" dirty="0">
                <a:latin typeface="+mn-lt"/>
              </a:rPr>
              <a:t>the time to 12:00:22</a:t>
            </a:r>
          </a:p>
          <a:p>
            <a:pPr lvl="1"/>
            <a:r>
              <a:rPr lang="en-US" sz="2400" dirty="0" smtClean="0">
                <a:latin typeface="+mn-lt"/>
              </a:rPr>
              <a:t>t.SetTime (hour</a:t>
            </a:r>
            <a:r>
              <a:rPr lang="en-US" sz="2400" dirty="0">
                <a:latin typeface="+mn-lt"/>
              </a:rPr>
              <a:t>: 12, second: </a:t>
            </a:r>
            <a:r>
              <a:rPr lang="en-US" sz="2400" dirty="0" smtClean="0">
                <a:latin typeface="+mn-lt"/>
              </a:rPr>
              <a:t>22);</a:t>
            </a:r>
            <a:endParaRPr lang="en-IN" dirty="0">
              <a:latin typeface="+mn-lt"/>
            </a:endParaRPr>
          </a:p>
        </p:txBody>
      </p:sp>
    </p:spTree>
    <p:extLst>
      <p:ext uri="{BB962C8B-B14F-4D97-AF65-F5344CB8AC3E}">
        <p14:creationId xmlns:p14="http://schemas.microsoft.com/office/powerpoint/2010/main" val="422384496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7.14 Named Parameters </a:t>
            </a:r>
            <a:r>
              <a:rPr lang="en-US" sz="2000" b="0" dirty="0" smtClean="0"/>
              <a:t>(2 </a:t>
            </a:r>
            <a:r>
              <a:rPr lang="en-US" sz="2000" b="0" dirty="0"/>
              <a:t>of 2)</a:t>
            </a:r>
            <a:endParaRPr lang="en-US" dirty="0"/>
          </a:p>
        </p:txBody>
      </p:sp>
      <p:sp>
        <p:nvSpPr>
          <p:cNvPr id="3" name="Text Placeholder 2"/>
          <p:cNvSpPr>
            <a:spLocks noGrp="1"/>
          </p:cNvSpPr>
          <p:nvPr>
            <p:ph type="body" idx="1"/>
          </p:nvPr>
        </p:nvSpPr>
        <p:spPr/>
        <p:txBody>
          <a:bodyPr/>
          <a:lstStyle/>
          <a:p>
            <a:r>
              <a:rPr lang="en-US" sz="2400" dirty="0">
                <a:latin typeface="+mn-lt"/>
              </a:rPr>
              <a:t>The compiler assigns parameter </a:t>
            </a:r>
            <a:r>
              <a:rPr lang="en-US" sz="2400" dirty="0">
                <a:latin typeface="Consolas" panose="020B0609020204030204" pitchFamily="49" charset="0"/>
              </a:rPr>
              <a:t>hour</a:t>
            </a:r>
            <a:r>
              <a:rPr lang="en-US" sz="2400" dirty="0">
                <a:latin typeface="+mn-lt"/>
              </a:rPr>
              <a:t> the argument 12 and parameter </a:t>
            </a:r>
            <a:r>
              <a:rPr lang="en-US" sz="2400" dirty="0">
                <a:latin typeface="Consolas" panose="020B0609020204030204" pitchFamily="49" charset="0"/>
              </a:rPr>
              <a:t>second</a:t>
            </a:r>
            <a:r>
              <a:rPr lang="en-US" sz="2400" dirty="0">
                <a:latin typeface="+mn-lt"/>
              </a:rPr>
              <a:t> the argument 22</a:t>
            </a:r>
            <a:r>
              <a:rPr lang="en-US" sz="2400" dirty="0" smtClean="0">
                <a:latin typeface="+mn-lt"/>
              </a:rPr>
              <a:t>.</a:t>
            </a:r>
            <a:endParaRPr lang="en-US" sz="2400" dirty="0">
              <a:latin typeface="+mn-lt"/>
            </a:endParaRPr>
          </a:p>
          <a:p>
            <a:r>
              <a:rPr lang="en-US" sz="2400" dirty="0">
                <a:latin typeface="+mn-lt"/>
              </a:rPr>
              <a:t>The parameter minute is not specified, so the compiler assigns it the default value 0</a:t>
            </a:r>
            <a:r>
              <a:rPr lang="en-US" sz="2400" dirty="0" smtClean="0">
                <a:latin typeface="+mn-lt"/>
              </a:rPr>
              <a:t>.</a:t>
            </a:r>
            <a:endParaRPr lang="en-US" sz="2400" dirty="0">
              <a:latin typeface="+mn-lt"/>
            </a:endParaRPr>
          </a:p>
          <a:p>
            <a:r>
              <a:rPr lang="en-US" sz="2400" dirty="0">
                <a:latin typeface="+mn-lt"/>
              </a:rPr>
              <a:t>It’s also possible to specify the arguments out of order when using named parameters. The arguments for the required parameters must always be </a:t>
            </a:r>
            <a:r>
              <a:rPr lang="en-US" sz="2400" dirty="0" smtClean="0">
                <a:latin typeface="+mn-lt"/>
              </a:rPr>
              <a:t>supplied.</a:t>
            </a:r>
            <a:endParaRPr lang="en-US" sz="2400" dirty="0">
              <a:latin typeface="+mn-lt"/>
            </a:endParaRPr>
          </a:p>
        </p:txBody>
      </p:sp>
    </p:spTree>
    <p:extLst>
      <p:ext uri="{BB962C8B-B14F-4D97-AF65-F5344CB8AC3E}">
        <p14:creationId xmlns:p14="http://schemas.microsoft.com/office/powerpoint/2010/main" val="199772229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7.15 </a:t>
            </a:r>
            <a:r>
              <a:rPr lang="en-US" sz="1200" dirty="0" smtClean="0">
                <a:solidFill>
                  <a:schemeClr val="bg1"/>
                </a:solidFill>
              </a:rPr>
              <a:t>C sharp</a:t>
            </a:r>
            <a:r>
              <a:rPr lang="en-US" dirty="0" smtClean="0"/>
              <a:t> 6 </a:t>
            </a:r>
            <a:r>
              <a:rPr lang="en-US" dirty="0"/>
              <a:t>Expression Bodied </a:t>
            </a:r>
            <a:r>
              <a:rPr lang="en-US" dirty="0" smtClean="0"/>
              <a:t>Methods </a:t>
            </a:r>
            <a:r>
              <a:rPr lang="en-US" sz="2000" b="0" dirty="0" smtClean="0"/>
              <a:t>(1 of 3)</a:t>
            </a:r>
            <a:endParaRPr lang="en-US" sz="2000" b="0" dirty="0"/>
          </a:p>
        </p:txBody>
      </p:sp>
      <p:graphicFrame>
        <p:nvGraphicFramePr>
          <p:cNvPr id="4" name="Object 3"/>
          <p:cNvGraphicFramePr>
            <a:graphicFrameLocks noChangeAspect="1"/>
          </p:cNvGraphicFramePr>
          <p:nvPr>
            <p:extLst>
              <p:ext uri="{D42A27DB-BD31-4B8C-83A1-F6EECF244321}">
                <p14:modId xmlns:p14="http://schemas.microsoft.com/office/powerpoint/2010/main" val="3572536323"/>
              </p:ext>
            </p:extLst>
          </p:nvPr>
        </p:nvGraphicFramePr>
        <p:xfrm>
          <a:off x="1357544" y="720860"/>
          <a:ext cx="652224" cy="507284"/>
        </p:xfrm>
        <a:graphic>
          <a:graphicData uri="http://schemas.openxmlformats.org/presentationml/2006/ole">
            <mc:AlternateContent xmlns:mc="http://schemas.openxmlformats.org/markup-compatibility/2006">
              <mc:Choice xmlns:v="urn:schemas-microsoft-com:vml" Requires="v">
                <p:oleObj spid="_x0000_s17726" name="Equation" r:id="rId3" imgW="228600" imgH="177480" progId="Equation.DSMT4">
                  <p:embed/>
                </p:oleObj>
              </mc:Choice>
              <mc:Fallback>
                <p:oleObj name="Equation" r:id="rId3" imgW="228600" imgH="177480" progId="Equation.DSMT4">
                  <p:embed/>
                  <p:pic>
                    <p:nvPicPr>
                      <p:cNvPr id="0" name=""/>
                      <p:cNvPicPr/>
                      <p:nvPr/>
                    </p:nvPicPr>
                    <p:blipFill>
                      <a:blip r:embed="rId4"/>
                      <a:stretch>
                        <a:fillRect/>
                      </a:stretch>
                    </p:blipFill>
                    <p:spPr>
                      <a:xfrm>
                        <a:off x="1357544" y="720860"/>
                        <a:ext cx="652224" cy="507284"/>
                      </a:xfrm>
                      <a:prstGeom prst="rect">
                        <a:avLst/>
                      </a:prstGeom>
                    </p:spPr>
                  </p:pic>
                </p:oleObj>
              </mc:Fallback>
            </mc:AlternateContent>
          </a:graphicData>
        </a:graphic>
      </p:graphicFrame>
      <p:sp>
        <p:nvSpPr>
          <p:cNvPr id="3" name="Text Placeholder 2"/>
          <p:cNvSpPr>
            <a:spLocks noGrp="1"/>
          </p:cNvSpPr>
          <p:nvPr>
            <p:ph type="body" idx="1"/>
          </p:nvPr>
        </p:nvSpPr>
        <p:spPr>
          <a:xfrm>
            <a:off x="457200" y="1600201"/>
            <a:ext cx="272489" cy="344713"/>
          </a:xfrm>
        </p:spPr>
        <p:txBody>
          <a:bodyPr/>
          <a:lstStyle/>
          <a:p>
            <a:r>
              <a:rPr lang="en-US" sz="2400" dirty="0" smtClean="0">
                <a:latin typeface="+mn-lt"/>
              </a:rPr>
              <a:t> </a:t>
            </a:r>
            <a:endParaRPr lang="en-US" sz="2400" dirty="0">
              <a:latin typeface="+mn-lt"/>
            </a:endParaRPr>
          </a:p>
        </p:txBody>
      </p:sp>
      <p:graphicFrame>
        <p:nvGraphicFramePr>
          <p:cNvPr id="6" name="Object 5" descr="C sharp"/>
          <p:cNvGraphicFramePr>
            <a:graphicFrameLocks noChangeAspect="1"/>
          </p:cNvGraphicFramePr>
          <p:nvPr>
            <p:extLst>
              <p:ext uri="{D42A27DB-BD31-4B8C-83A1-F6EECF244321}">
                <p14:modId xmlns:p14="http://schemas.microsoft.com/office/powerpoint/2010/main" val="2389654136"/>
              </p:ext>
            </p:extLst>
          </p:nvPr>
        </p:nvGraphicFramePr>
        <p:xfrm>
          <a:off x="723212" y="1742970"/>
          <a:ext cx="440432" cy="324528"/>
        </p:xfrm>
        <a:graphic>
          <a:graphicData uri="http://schemas.openxmlformats.org/presentationml/2006/ole">
            <mc:AlternateContent xmlns:mc="http://schemas.openxmlformats.org/markup-compatibility/2006">
              <mc:Choice xmlns:v="urn:schemas-microsoft-com:vml" Requires="v">
                <p:oleObj spid="_x0000_s17727" name="Equation" r:id="rId5" imgW="241200" imgH="177480" progId="Equation.DSMT4">
                  <p:embed/>
                </p:oleObj>
              </mc:Choice>
              <mc:Fallback>
                <p:oleObj name="Equation" r:id="rId5" imgW="241200" imgH="177480" progId="Equation.DSMT4">
                  <p:embed/>
                  <p:pic>
                    <p:nvPicPr>
                      <p:cNvPr id="0" name=""/>
                      <p:cNvPicPr/>
                      <p:nvPr/>
                    </p:nvPicPr>
                    <p:blipFill>
                      <a:blip r:embed="rId6"/>
                      <a:stretch>
                        <a:fillRect/>
                      </a:stretch>
                    </p:blipFill>
                    <p:spPr>
                      <a:xfrm>
                        <a:off x="723212" y="1742970"/>
                        <a:ext cx="440432" cy="324528"/>
                      </a:xfrm>
                      <a:prstGeom prst="rect">
                        <a:avLst/>
                      </a:prstGeom>
                    </p:spPr>
                  </p:pic>
                </p:oleObj>
              </mc:Fallback>
            </mc:AlternateContent>
          </a:graphicData>
        </a:graphic>
      </p:graphicFrame>
      <p:sp>
        <p:nvSpPr>
          <p:cNvPr id="5" name="Text Placeholder 4"/>
          <p:cNvSpPr>
            <a:spLocks noGrp="1"/>
          </p:cNvSpPr>
          <p:nvPr>
            <p:ph type="body" idx="2"/>
          </p:nvPr>
        </p:nvSpPr>
        <p:spPr>
          <a:xfrm>
            <a:off x="457200" y="1600201"/>
            <a:ext cx="8229600" cy="2608942"/>
          </a:xfrm>
        </p:spPr>
        <p:txBody>
          <a:bodyPr/>
          <a:lstStyle/>
          <a:p>
            <a:pPr marL="0" indent="652463">
              <a:buNone/>
            </a:pPr>
            <a:r>
              <a:rPr lang="en-US" sz="2400" dirty="0">
                <a:latin typeface="+mn-lt"/>
              </a:rPr>
              <a:t>6 introduces a new concise syntax for:</a:t>
            </a:r>
          </a:p>
          <a:p>
            <a:pPr lvl="1"/>
            <a:r>
              <a:rPr lang="en-US" sz="2400" dirty="0">
                <a:latin typeface="+mn-lt"/>
              </a:rPr>
              <a:t>methods that contain only a return statement that returns a </a:t>
            </a:r>
            <a:r>
              <a:rPr lang="en-US" sz="2400" dirty="0" smtClean="0">
                <a:latin typeface="+mn-lt"/>
              </a:rPr>
              <a:t>value</a:t>
            </a:r>
            <a:endParaRPr lang="en-US" sz="2400" dirty="0">
              <a:latin typeface="+mn-lt"/>
            </a:endParaRPr>
          </a:p>
          <a:p>
            <a:pPr lvl="1"/>
            <a:r>
              <a:rPr lang="en-US" sz="2400" dirty="0">
                <a:latin typeface="+mn-lt"/>
              </a:rPr>
              <a:t>read-only properties in which the get accessor contains only a return statement</a:t>
            </a:r>
          </a:p>
          <a:p>
            <a:pPr lvl="1"/>
            <a:r>
              <a:rPr lang="en-US" sz="2400" dirty="0">
                <a:latin typeface="+mn-lt"/>
              </a:rPr>
              <a:t>methods that contain single statement bodies</a:t>
            </a:r>
            <a:r>
              <a:rPr lang="en-US" sz="2400" dirty="0" smtClean="0">
                <a:latin typeface="+mn-lt"/>
              </a:rPr>
              <a:t>.</a:t>
            </a:r>
            <a:endParaRPr lang="en-US" dirty="0">
              <a:latin typeface="+mn-lt"/>
            </a:endParaRPr>
          </a:p>
        </p:txBody>
      </p:sp>
    </p:spTree>
    <p:extLst>
      <p:ext uri="{BB962C8B-B14F-4D97-AF65-F5344CB8AC3E}">
        <p14:creationId xmlns:p14="http://schemas.microsoft.com/office/powerpoint/2010/main" val="35506516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7.2.1 Modularizing Programs</a:t>
            </a:r>
          </a:p>
        </p:txBody>
      </p:sp>
      <p:sp>
        <p:nvSpPr>
          <p:cNvPr id="3" name="Text Placeholder 2"/>
          <p:cNvSpPr>
            <a:spLocks noGrp="1"/>
          </p:cNvSpPr>
          <p:nvPr>
            <p:ph type="body" idx="1"/>
          </p:nvPr>
        </p:nvSpPr>
        <p:spPr/>
        <p:txBody>
          <a:bodyPr/>
          <a:lstStyle/>
          <a:p>
            <a:r>
              <a:rPr lang="en-US" sz="2400" dirty="0">
                <a:latin typeface="+mn-lt"/>
              </a:rPr>
              <a:t>Methods allow you to modularize an app by separating its tasks into reusable units.</a:t>
            </a:r>
          </a:p>
          <a:p>
            <a:r>
              <a:rPr lang="en-US" sz="2400" dirty="0">
                <a:latin typeface="+mn-lt"/>
              </a:rPr>
              <a:t>Motivations for modularizing an app with methods</a:t>
            </a:r>
          </a:p>
          <a:p>
            <a:pPr lvl="1"/>
            <a:r>
              <a:rPr lang="en-US" sz="2400" dirty="0">
                <a:latin typeface="+mn-lt"/>
              </a:rPr>
              <a:t>Software reuse—existing methods can be used as building blocks to create new apps.</a:t>
            </a:r>
          </a:p>
          <a:p>
            <a:pPr lvl="1"/>
            <a:r>
              <a:rPr lang="en-US" sz="2400" dirty="0">
                <a:latin typeface="+mn-lt"/>
              </a:rPr>
              <a:t>Avoid repeating code.</a:t>
            </a:r>
          </a:p>
          <a:p>
            <a:pPr lvl="1"/>
            <a:r>
              <a:rPr lang="en-US" sz="2400" dirty="0">
                <a:latin typeface="+mn-lt"/>
              </a:rPr>
              <a:t>Making programs easier to test, debug and maintain</a:t>
            </a:r>
          </a:p>
          <a:p>
            <a:r>
              <a:rPr lang="en-US" sz="2400" dirty="0">
                <a:latin typeface="+mn-lt"/>
              </a:rPr>
              <a:t>Dividing an app into meaningful methods makes the app easier to debug and maintain.</a:t>
            </a:r>
          </a:p>
        </p:txBody>
      </p:sp>
    </p:spTree>
    <p:extLst>
      <p:ext uri="{BB962C8B-B14F-4D97-AF65-F5344CB8AC3E}">
        <p14:creationId xmlns:p14="http://schemas.microsoft.com/office/powerpoint/2010/main" val="2196584396"/>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7.15 </a:t>
            </a:r>
            <a:r>
              <a:rPr lang="en-US" sz="1200" dirty="0" smtClean="0">
                <a:solidFill>
                  <a:schemeClr val="bg1"/>
                </a:solidFill>
              </a:rPr>
              <a:t>C sharp</a:t>
            </a:r>
            <a:r>
              <a:rPr lang="en-US" dirty="0" smtClean="0"/>
              <a:t> 6 </a:t>
            </a:r>
            <a:r>
              <a:rPr lang="en-US" dirty="0"/>
              <a:t>Expression Bodied Methods </a:t>
            </a:r>
            <a:r>
              <a:rPr lang="en-US" sz="2000" b="0" dirty="0" smtClean="0"/>
              <a:t>(2 </a:t>
            </a:r>
            <a:r>
              <a:rPr lang="en-US" sz="2000" b="0" dirty="0"/>
              <a:t>of </a:t>
            </a:r>
            <a:r>
              <a:rPr lang="en-US" sz="2000" b="0" dirty="0" smtClean="0"/>
              <a:t>3)</a:t>
            </a:r>
            <a:endParaRPr lang="en-US" dirty="0"/>
          </a:p>
        </p:txBody>
      </p:sp>
      <p:graphicFrame>
        <p:nvGraphicFramePr>
          <p:cNvPr id="13" name="Object 12"/>
          <p:cNvGraphicFramePr>
            <a:graphicFrameLocks noChangeAspect="1"/>
          </p:cNvGraphicFramePr>
          <p:nvPr>
            <p:extLst>
              <p:ext uri="{D42A27DB-BD31-4B8C-83A1-F6EECF244321}">
                <p14:modId xmlns:p14="http://schemas.microsoft.com/office/powerpoint/2010/main" val="2165031928"/>
              </p:ext>
            </p:extLst>
          </p:nvPr>
        </p:nvGraphicFramePr>
        <p:xfrm>
          <a:off x="1357544" y="721094"/>
          <a:ext cx="652224" cy="507284"/>
        </p:xfrm>
        <a:graphic>
          <a:graphicData uri="http://schemas.openxmlformats.org/presentationml/2006/ole">
            <mc:AlternateContent xmlns:mc="http://schemas.openxmlformats.org/markup-compatibility/2006">
              <mc:Choice xmlns:v="urn:schemas-microsoft-com:vml" Requires="v">
                <p:oleObj spid="_x0000_s19009" name="Equation" r:id="rId3" imgW="228600" imgH="177480" progId="Equation.DSMT4">
                  <p:embed/>
                </p:oleObj>
              </mc:Choice>
              <mc:Fallback>
                <p:oleObj name="Equation" r:id="rId3" imgW="228600" imgH="177480" progId="Equation.DSMT4">
                  <p:embed/>
                  <p:pic>
                    <p:nvPicPr>
                      <p:cNvPr id="13" name="Object 12"/>
                      <p:cNvPicPr/>
                      <p:nvPr/>
                    </p:nvPicPr>
                    <p:blipFill>
                      <a:blip r:embed="rId4"/>
                      <a:stretch>
                        <a:fillRect/>
                      </a:stretch>
                    </p:blipFill>
                    <p:spPr>
                      <a:xfrm>
                        <a:off x="1357544" y="721094"/>
                        <a:ext cx="652224" cy="507284"/>
                      </a:xfrm>
                      <a:prstGeom prst="rect">
                        <a:avLst/>
                      </a:prstGeom>
                    </p:spPr>
                  </p:pic>
                </p:oleObj>
              </mc:Fallback>
            </mc:AlternateContent>
          </a:graphicData>
        </a:graphic>
      </p:graphicFrame>
      <p:sp>
        <p:nvSpPr>
          <p:cNvPr id="4" name="Text Placeholder 3"/>
          <p:cNvSpPr>
            <a:spLocks noGrp="1"/>
          </p:cNvSpPr>
          <p:nvPr>
            <p:ph type="body" idx="1"/>
          </p:nvPr>
        </p:nvSpPr>
        <p:spPr>
          <a:xfrm>
            <a:off x="457200" y="1600201"/>
            <a:ext cx="8229600" cy="386733"/>
          </a:xfrm>
        </p:spPr>
        <p:txBody>
          <a:bodyPr/>
          <a:lstStyle/>
          <a:p>
            <a:r>
              <a:rPr lang="en-US" altLang="en-US" sz="2000" dirty="0">
                <a:latin typeface="+mn-lt"/>
              </a:rPr>
              <a:t>Consider the following Cube method</a:t>
            </a:r>
            <a:r>
              <a:rPr lang="en-US" altLang="en-US" sz="2000" dirty="0" smtClean="0">
                <a:latin typeface="+mn-lt"/>
              </a:rPr>
              <a:t>:</a:t>
            </a:r>
          </a:p>
          <a:p>
            <a:pPr lvl="1"/>
            <a:r>
              <a:rPr lang="en-US" sz="2000" dirty="0">
                <a:latin typeface="+mn-lt"/>
              </a:rPr>
              <a:t> </a:t>
            </a:r>
          </a:p>
        </p:txBody>
      </p:sp>
      <p:pic>
        <p:nvPicPr>
          <p:cNvPr id="10" name="Picture 9" descr="Code has 4 lines, as follows. Line 1. Static I n t cube left parenthesis I n t x right parenthesis. Line 2. Left brace. Line 3, indented once. Return x asterisk x asterisk x semicolon. Line 4. Right brace."/>
          <p:cNvPicPr>
            <a:picLocks noChangeAspect="1"/>
          </p:cNvPicPr>
          <p:nvPr/>
        </p:nvPicPr>
        <p:blipFill rotWithShape="1">
          <a:blip r:embed="rId5">
            <a:extLst>
              <a:ext uri="{28A0092B-C50C-407E-A947-70E740481C1C}">
                <a14:useLocalDpi xmlns:a14="http://schemas.microsoft.com/office/drawing/2010/main" val="0"/>
              </a:ext>
            </a:extLst>
          </a:blip>
          <a:srcRect l="6334" t="11302" r="61333" b="57663"/>
          <a:stretch/>
        </p:blipFill>
        <p:spPr>
          <a:xfrm>
            <a:off x="1384548" y="2067155"/>
            <a:ext cx="2956560" cy="1234440"/>
          </a:xfrm>
          <a:prstGeom prst="rect">
            <a:avLst/>
          </a:prstGeom>
        </p:spPr>
      </p:pic>
      <p:sp>
        <p:nvSpPr>
          <p:cNvPr id="5" name="Content Placeholder 4"/>
          <p:cNvSpPr>
            <a:spLocks noGrp="1"/>
          </p:cNvSpPr>
          <p:nvPr>
            <p:ph sz="quarter" idx="13"/>
          </p:nvPr>
        </p:nvSpPr>
        <p:spPr>
          <a:xfrm>
            <a:off x="457200" y="3261451"/>
            <a:ext cx="689429" cy="441155"/>
          </a:xfrm>
        </p:spPr>
        <p:txBody>
          <a:bodyPr/>
          <a:lstStyle/>
          <a:p>
            <a:r>
              <a:rPr lang="en-US" sz="2000" dirty="0" smtClean="0">
                <a:latin typeface="+mn-lt"/>
              </a:rPr>
              <a:t>In</a:t>
            </a:r>
            <a:endParaRPr lang="en-US" sz="2000" dirty="0">
              <a:latin typeface="+mn-lt"/>
            </a:endParaRPr>
          </a:p>
        </p:txBody>
      </p:sp>
      <p:graphicFrame>
        <p:nvGraphicFramePr>
          <p:cNvPr id="18" name="Object 17" descr="C sharp"/>
          <p:cNvGraphicFramePr>
            <a:graphicFrameLocks noChangeAspect="1"/>
          </p:cNvGraphicFramePr>
          <p:nvPr>
            <p:extLst>
              <p:ext uri="{D42A27DB-BD31-4B8C-83A1-F6EECF244321}">
                <p14:modId xmlns:p14="http://schemas.microsoft.com/office/powerpoint/2010/main" val="3906732723"/>
              </p:ext>
            </p:extLst>
          </p:nvPr>
        </p:nvGraphicFramePr>
        <p:xfrm>
          <a:off x="1032125" y="3382236"/>
          <a:ext cx="402704" cy="296729"/>
        </p:xfrm>
        <a:graphic>
          <a:graphicData uri="http://schemas.openxmlformats.org/presentationml/2006/ole">
            <mc:AlternateContent xmlns:mc="http://schemas.openxmlformats.org/markup-compatibility/2006">
              <mc:Choice xmlns:v="urn:schemas-microsoft-com:vml" Requires="v">
                <p:oleObj spid="_x0000_s19010" name="Equation" r:id="rId6" imgW="241200" imgH="177480" progId="Equation.DSMT4">
                  <p:embed/>
                </p:oleObj>
              </mc:Choice>
              <mc:Fallback>
                <p:oleObj name="Equation" r:id="rId6" imgW="241200" imgH="177480" progId="Equation.DSMT4">
                  <p:embed/>
                  <p:pic>
                    <p:nvPicPr>
                      <p:cNvPr id="0" name=""/>
                      <p:cNvPicPr/>
                      <p:nvPr/>
                    </p:nvPicPr>
                    <p:blipFill>
                      <a:blip r:embed="rId7"/>
                      <a:stretch>
                        <a:fillRect/>
                      </a:stretch>
                    </p:blipFill>
                    <p:spPr>
                      <a:xfrm>
                        <a:off x="1032125" y="3382236"/>
                        <a:ext cx="402704" cy="296729"/>
                      </a:xfrm>
                      <a:prstGeom prst="rect">
                        <a:avLst/>
                      </a:prstGeom>
                    </p:spPr>
                  </p:pic>
                </p:oleObj>
              </mc:Fallback>
            </mc:AlternateContent>
          </a:graphicData>
        </a:graphic>
      </p:graphicFrame>
      <p:sp>
        <p:nvSpPr>
          <p:cNvPr id="14" name="Content Placeholder 13"/>
          <p:cNvSpPr>
            <a:spLocks noGrp="1"/>
          </p:cNvSpPr>
          <p:nvPr>
            <p:ph sz="quarter" idx="18"/>
          </p:nvPr>
        </p:nvSpPr>
        <p:spPr>
          <a:xfrm>
            <a:off x="513788" y="3273997"/>
            <a:ext cx="8229600" cy="457200"/>
          </a:xfrm>
        </p:spPr>
        <p:txBody>
          <a:bodyPr/>
          <a:lstStyle/>
          <a:p>
            <a:pPr marL="101600" indent="798513">
              <a:buNone/>
            </a:pPr>
            <a:r>
              <a:rPr lang="en-US" sz="2000" dirty="0">
                <a:latin typeface="+mn-lt"/>
              </a:rPr>
              <a:t>6, this can be expressed with an expression-bodied method </a:t>
            </a:r>
            <a:r>
              <a:rPr lang="en-US" sz="2000" dirty="0" smtClean="0">
                <a:latin typeface="+mn-lt"/>
              </a:rPr>
              <a:t>as</a:t>
            </a:r>
          </a:p>
          <a:p>
            <a:pPr marL="741600" indent="-284400">
              <a:spcBef>
                <a:spcPts val="600"/>
              </a:spcBef>
              <a:buFontTx/>
              <a:buChar char="–"/>
            </a:pPr>
            <a:r>
              <a:rPr lang="en-US" sz="2000" dirty="0" smtClean="0">
                <a:latin typeface="+mn-lt"/>
              </a:rPr>
              <a:t> </a:t>
            </a:r>
            <a:endParaRPr lang="en-US" sz="2000" dirty="0">
              <a:latin typeface="+mn-lt"/>
            </a:endParaRPr>
          </a:p>
        </p:txBody>
      </p:sp>
      <p:pic>
        <p:nvPicPr>
          <p:cNvPr id="11" name="Picture 10" descr="Static I n t cube left parenthesis I n t x right parenthesis equals right angle bracket x asterisk x asterisk x semicolon"/>
          <p:cNvPicPr>
            <a:picLocks noChangeAspect="1"/>
          </p:cNvPicPr>
          <p:nvPr/>
        </p:nvPicPr>
        <p:blipFill rotWithShape="1">
          <a:blip r:embed="rId5">
            <a:extLst>
              <a:ext uri="{28A0092B-C50C-407E-A947-70E740481C1C}">
                <a14:useLocalDpi xmlns:a14="http://schemas.microsoft.com/office/drawing/2010/main" val="0"/>
              </a:ext>
            </a:extLst>
          </a:blip>
          <a:srcRect l="6833" t="51149" r="40000" b="40805"/>
          <a:stretch/>
        </p:blipFill>
        <p:spPr>
          <a:xfrm>
            <a:off x="1399296" y="3756816"/>
            <a:ext cx="4861560" cy="320040"/>
          </a:xfrm>
          <a:prstGeom prst="rect">
            <a:avLst/>
          </a:prstGeom>
        </p:spPr>
      </p:pic>
      <p:sp>
        <p:nvSpPr>
          <p:cNvPr id="6" name="Content Placeholder 5"/>
          <p:cNvSpPr>
            <a:spLocks noGrp="1"/>
          </p:cNvSpPr>
          <p:nvPr>
            <p:ph sz="quarter" idx="14"/>
          </p:nvPr>
        </p:nvSpPr>
        <p:spPr>
          <a:xfrm>
            <a:off x="455612" y="4171825"/>
            <a:ext cx="1939245" cy="485927"/>
          </a:xfrm>
        </p:spPr>
        <p:txBody>
          <a:bodyPr/>
          <a:lstStyle/>
          <a:p>
            <a:r>
              <a:rPr lang="en-US" sz="2000" dirty="0">
                <a:latin typeface="+mn-lt"/>
              </a:rPr>
              <a:t>The value </a:t>
            </a:r>
            <a:r>
              <a:rPr lang="en-US" sz="2000" dirty="0" smtClean="0">
                <a:latin typeface="+mn-lt"/>
              </a:rPr>
              <a:t>of</a:t>
            </a:r>
            <a:endParaRPr lang="en-US" sz="2000" dirty="0">
              <a:latin typeface="+mn-lt"/>
            </a:endParaRPr>
          </a:p>
        </p:txBody>
      </p:sp>
      <p:graphicFrame>
        <p:nvGraphicFramePr>
          <p:cNvPr id="9" name="Object 8" descr="X asterisk x asterisk x asterisk"/>
          <p:cNvGraphicFramePr>
            <a:graphicFrameLocks noChangeAspect="1"/>
          </p:cNvGraphicFramePr>
          <p:nvPr>
            <p:extLst>
              <p:ext uri="{D42A27DB-BD31-4B8C-83A1-F6EECF244321}">
                <p14:modId xmlns:p14="http://schemas.microsoft.com/office/powerpoint/2010/main" val="1308774417"/>
              </p:ext>
            </p:extLst>
          </p:nvPr>
        </p:nvGraphicFramePr>
        <p:xfrm>
          <a:off x="2309100" y="4273693"/>
          <a:ext cx="1284432" cy="291260"/>
        </p:xfrm>
        <a:graphic>
          <a:graphicData uri="http://schemas.openxmlformats.org/presentationml/2006/ole">
            <mc:AlternateContent xmlns:mc="http://schemas.openxmlformats.org/markup-compatibility/2006">
              <mc:Choice xmlns:v="urn:schemas-microsoft-com:vml" Requires="v">
                <p:oleObj spid="_x0000_s19011" name="Equation" r:id="rId8" imgW="723600" imgH="164880" progId="Equation.DSMT4">
                  <p:embed/>
                </p:oleObj>
              </mc:Choice>
              <mc:Fallback>
                <p:oleObj name="Equation" r:id="rId8" imgW="723600" imgH="164880" progId="Equation.DSMT4">
                  <p:embed/>
                  <p:pic>
                    <p:nvPicPr>
                      <p:cNvPr id="9" name="Object 8"/>
                      <p:cNvPicPr/>
                      <p:nvPr/>
                    </p:nvPicPr>
                    <p:blipFill>
                      <a:blip r:embed="rId9"/>
                      <a:stretch>
                        <a:fillRect/>
                      </a:stretch>
                    </p:blipFill>
                    <p:spPr>
                      <a:xfrm>
                        <a:off x="2309100" y="4273693"/>
                        <a:ext cx="1284432" cy="291260"/>
                      </a:xfrm>
                      <a:prstGeom prst="rect">
                        <a:avLst/>
                      </a:prstGeom>
                    </p:spPr>
                  </p:pic>
                </p:oleObj>
              </mc:Fallback>
            </mc:AlternateContent>
          </a:graphicData>
        </a:graphic>
      </p:graphicFrame>
      <p:sp>
        <p:nvSpPr>
          <p:cNvPr id="3" name="Content Placeholder 2"/>
          <p:cNvSpPr>
            <a:spLocks noGrp="1"/>
          </p:cNvSpPr>
          <p:nvPr>
            <p:ph sz="quarter" idx="15"/>
          </p:nvPr>
        </p:nvSpPr>
        <p:spPr>
          <a:xfrm>
            <a:off x="513788" y="4207816"/>
            <a:ext cx="8229600" cy="353008"/>
          </a:xfrm>
        </p:spPr>
        <p:txBody>
          <a:bodyPr/>
          <a:lstStyle/>
          <a:p>
            <a:pPr marL="0" indent="3048000">
              <a:buNone/>
            </a:pPr>
            <a:r>
              <a:rPr lang="en-US" sz="2000" dirty="0">
                <a:latin typeface="+mn-lt"/>
              </a:rPr>
              <a:t>is returned to Cube’s caller implicitly.</a:t>
            </a:r>
            <a:endParaRPr lang="en-IN" sz="2000" dirty="0">
              <a:latin typeface="+mn-lt"/>
            </a:endParaRPr>
          </a:p>
        </p:txBody>
      </p:sp>
      <p:sp>
        <p:nvSpPr>
          <p:cNvPr id="7" name="Content Placeholder 6"/>
          <p:cNvSpPr>
            <a:spLocks noGrp="1"/>
          </p:cNvSpPr>
          <p:nvPr>
            <p:ph sz="quarter" idx="16"/>
          </p:nvPr>
        </p:nvSpPr>
        <p:spPr>
          <a:xfrm>
            <a:off x="455732" y="4570900"/>
            <a:ext cx="1853368" cy="512966"/>
          </a:xfrm>
        </p:spPr>
        <p:txBody>
          <a:bodyPr/>
          <a:lstStyle/>
          <a:p>
            <a:pPr>
              <a:buFont typeface="Arial" panose="020B0604020202020204" pitchFamily="34" charset="0"/>
              <a:buChar char="•"/>
            </a:pPr>
            <a:r>
              <a:rPr lang="en-US" sz="2000" dirty="0">
                <a:latin typeface="+mn-lt"/>
              </a:rPr>
              <a:t>The symbol</a:t>
            </a:r>
            <a:endParaRPr lang="en-IN" sz="2000" dirty="0">
              <a:latin typeface="+mn-lt"/>
            </a:endParaRPr>
          </a:p>
        </p:txBody>
      </p:sp>
      <p:graphicFrame>
        <p:nvGraphicFramePr>
          <p:cNvPr id="12" name="Object 11" descr="Equals right angle bracket"/>
          <p:cNvGraphicFramePr>
            <a:graphicFrameLocks noChangeAspect="1"/>
          </p:cNvGraphicFramePr>
          <p:nvPr>
            <p:extLst>
              <p:ext uri="{D42A27DB-BD31-4B8C-83A1-F6EECF244321}">
                <p14:modId xmlns:p14="http://schemas.microsoft.com/office/powerpoint/2010/main" val="107436074"/>
              </p:ext>
            </p:extLst>
          </p:nvPr>
        </p:nvGraphicFramePr>
        <p:xfrm>
          <a:off x="2189107" y="4679746"/>
          <a:ext cx="509081" cy="299461"/>
        </p:xfrm>
        <a:graphic>
          <a:graphicData uri="http://schemas.openxmlformats.org/presentationml/2006/ole">
            <mc:AlternateContent xmlns:mc="http://schemas.openxmlformats.org/markup-compatibility/2006">
              <mc:Choice xmlns:v="urn:schemas-microsoft-com:vml" Requires="v">
                <p:oleObj spid="_x0000_s19012" name="Equation" r:id="rId10" imgW="215640" imgH="126720" progId="Equation.DSMT4">
                  <p:embed/>
                </p:oleObj>
              </mc:Choice>
              <mc:Fallback>
                <p:oleObj name="Equation" r:id="rId10" imgW="215640" imgH="126720" progId="Equation.DSMT4">
                  <p:embed/>
                  <p:pic>
                    <p:nvPicPr>
                      <p:cNvPr id="12" name="Object 11"/>
                      <p:cNvPicPr/>
                      <p:nvPr/>
                    </p:nvPicPr>
                    <p:blipFill>
                      <a:blip r:embed="rId11"/>
                      <a:stretch>
                        <a:fillRect/>
                      </a:stretch>
                    </p:blipFill>
                    <p:spPr>
                      <a:xfrm>
                        <a:off x="2189107" y="4679746"/>
                        <a:ext cx="509081" cy="299461"/>
                      </a:xfrm>
                      <a:prstGeom prst="rect">
                        <a:avLst/>
                      </a:prstGeom>
                    </p:spPr>
                  </p:pic>
                </p:oleObj>
              </mc:Fallback>
            </mc:AlternateContent>
          </a:graphicData>
        </a:graphic>
      </p:graphicFrame>
      <p:sp>
        <p:nvSpPr>
          <p:cNvPr id="8" name="Content Placeholder 7"/>
          <p:cNvSpPr>
            <a:spLocks noGrp="1"/>
          </p:cNvSpPr>
          <p:nvPr>
            <p:ph sz="quarter" idx="17"/>
          </p:nvPr>
        </p:nvSpPr>
        <p:spPr>
          <a:xfrm>
            <a:off x="528302" y="4583370"/>
            <a:ext cx="8229600" cy="1137102"/>
          </a:xfrm>
        </p:spPr>
        <p:txBody>
          <a:bodyPr/>
          <a:lstStyle/>
          <a:p>
            <a:pPr marL="204788" indent="1928813">
              <a:buNone/>
            </a:pPr>
            <a:r>
              <a:rPr lang="en-US" sz="2000" dirty="0">
                <a:latin typeface="+mn-lt"/>
              </a:rPr>
              <a:t>follows the method’s parameter list and introduces the method’s body—no braces or return statement are required and this can be </a:t>
            </a:r>
            <a:r>
              <a:rPr lang="en-US" sz="2000" dirty="0" smtClean="0">
                <a:latin typeface="+mn-lt"/>
              </a:rPr>
              <a:t>used </a:t>
            </a:r>
            <a:r>
              <a:rPr lang="en-US" sz="2000" dirty="0">
                <a:latin typeface="+mn-lt"/>
              </a:rPr>
              <a:t>with static and non-static methods alike</a:t>
            </a:r>
            <a:r>
              <a:rPr lang="en-US" sz="2000" dirty="0" smtClean="0">
                <a:latin typeface="+mn-lt"/>
              </a:rPr>
              <a:t>.</a:t>
            </a:r>
            <a:endParaRPr lang="en-IN" sz="2000" dirty="0">
              <a:latin typeface="+mn-lt"/>
            </a:endParaRPr>
          </a:p>
        </p:txBody>
      </p:sp>
    </p:spTree>
    <p:extLst>
      <p:ext uri="{BB962C8B-B14F-4D97-AF65-F5344CB8AC3E}">
        <p14:creationId xmlns:p14="http://schemas.microsoft.com/office/powerpoint/2010/main" val="69952027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7.15 </a:t>
            </a:r>
            <a:r>
              <a:rPr lang="en-US" sz="1200" dirty="0" smtClean="0">
                <a:solidFill>
                  <a:schemeClr val="bg1"/>
                </a:solidFill>
              </a:rPr>
              <a:t>C sharp</a:t>
            </a:r>
            <a:r>
              <a:rPr lang="en-US" dirty="0" smtClean="0"/>
              <a:t> 6 </a:t>
            </a:r>
            <a:r>
              <a:rPr lang="en-US" dirty="0"/>
              <a:t>Expression Bodied Methods </a:t>
            </a:r>
            <a:r>
              <a:rPr lang="en-US" sz="2000" b="0" dirty="0" smtClean="0"/>
              <a:t>(3 </a:t>
            </a:r>
            <a:r>
              <a:rPr lang="en-US" sz="2000" b="0" dirty="0"/>
              <a:t>of 3)</a:t>
            </a:r>
            <a:endParaRPr lang="en-US" dirty="0"/>
          </a:p>
        </p:txBody>
      </p:sp>
      <p:graphicFrame>
        <p:nvGraphicFramePr>
          <p:cNvPr id="8" name="Object 7"/>
          <p:cNvGraphicFramePr>
            <a:graphicFrameLocks noChangeAspect="1"/>
          </p:cNvGraphicFramePr>
          <p:nvPr>
            <p:extLst>
              <p:ext uri="{D42A27DB-BD31-4B8C-83A1-F6EECF244321}">
                <p14:modId xmlns:p14="http://schemas.microsoft.com/office/powerpoint/2010/main" val="3430891826"/>
              </p:ext>
            </p:extLst>
          </p:nvPr>
        </p:nvGraphicFramePr>
        <p:xfrm>
          <a:off x="1357544" y="721094"/>
          <a:ext cx="652224" cy="507284"/>
        </p:xfrm>
        <a:graphic>
          <a:graphicData uri="http://schemas.openxmlformats.org/presentationml/2006/ole">
            <mc:AlternateContent xmlns:mc="http://schemas.openxmlformats.org/markup-compatibility/2006">
              <mc:Choice xmlns:v="urn:schemas-microsoft-com:vml" Requires="v">
                <p:oleObj spid="_x0000_s7559" name="Equation" r:id="rId3" imgW="228600" imgH="177480" progId="Equation.DSMT4">
                  <p:embed/>
                </p:oleObj>
              </mc:Choice>
              <mc:Fallback>
                <p:oleObj name="Equation" r:id="rId3" imgW="228600" imgH="177480" progId="Equation.DSMT4">
                  <p:embed/>
                  <p:pic>
                    <p:nvPicPr>
                      <p:cNvPr id="13" name="Object 12"/>
                      <p:cNvPicPr/>
                      <p:nvPr/>
                    </p:nvPicPr>
                    <p:blipFill>
                      <a:blip r:embed="rId4"/>
                      <a:stretch>
                        <a:fillRect/>
                      </a:stretch>
                    </p:blipFill>
                    <p:spPr>
                      <a:xfrm>
                        <a:off x="1357544" y="721094"/>
                        <a:ext cx="652224" cy="507284"/>
                      </a:xfrm>
                      <a:prstGeom prst="rect">
                        <a:avLst/>
                      </a:prstGeom>
                    </p:spPr>
                  </p:pic>
                </p:oleObj>
              </mc:Fallback>
            </mc:AlternateContent>
          </a:graphicData>
        </a:graphic>
      </p:graphicFrame>
      <p:sp>
        <p:nvSpPr>
          <p:cNvPr id="9" name="Text Placeholder 8"/>
          <p:cNvSpPr>
            <a:spLocks noGrp="1"/>
          </p:cNvSpPr>
          <p:nvPr>
            <p:ph type="body" idx="1"/>
          </p:nvPr>
        </p:nvSpPr>
        <p:spPr>
          <a:xfrm>
            <a:off x="457200" y="1600200"/>
            <a:ext cx="4556234" cy="543910"/>
          </a:xfrm>
        </p:spPr>
        <p:txBody>
          <a:bodyPr/>
          <a:lstStyle/>
          <a:p>
            <a:r>
              <a:rPr lang="en-US" sz="2400" dirty="0">
                <a:latin typeface="+mn-lt"/>
              </a:rPr>
              <a:t>If the expression to the right </a:t>
            </a:r>
            <a:r>
              <a:rPr lang="en-US" sz="2400" dirty="0" smtClean="0">
                <a:latin typeface="+mn-lt"/>
              </a:rPr>
              <a:t>of</a:t>
            </a:r>
            <a:endParaRPr lang="en-US" sz="2400" dirty="0">
              <a:latin typeface="+mn-lt"/>
            </a:endParaRPr>
          </a:p>
        </p:txBody>
      </p:sp>
      <p:graphicFrame>
        <p:nvGraphicFramePr>
          <p:cNvPr id="4" name="Object 3" descr="Equals right angle bracket"/>
          <p:cNvGraphicFramePr>
            <a:graphicFrameLocks noChangeAspect="1"/>
          </p:cNvGraphicFramePr>
          <p:nvPr>
            <p:extLst>
              <p:ext uri="{D42A27DB-BD31-4B8C-83A1-F6EECF244321}">
                <p14:modId xmlns:p14="http://schemas.microsoft.com/office/powerpoint/2010/main" val="3235147590"/>
              </p:ext>
            </p:extLst>
          </p:nvPr>
        </p:nvGraphicFramePr>
        <p:xfrm>
          <a:off x="4971224" y="1748769"/>
          <a:ext cx="462801" cy="272237"/>
        </p:xfrm>
        <a:graphic>
          <a:graphicData uri="http://schemas.openxmlformats.org/presentationml/2006/ole">
            <mc:AlternateContent xmlns:mc="http://schemas.openxmlformats.org/markup-compatibility/2006">
              <mc:Choice xmlns:v="urn:schemas-microsoft-com:vml" Requires="v">
                <p:oleObj spid="_x0000_s7560" name="Equation" r:id="rId5" imgW="215640" imgH="126720" progId="Equation.DSMT4">
                  <p:embed/>
                </p:oleObj>
              </mc:Choice>
              <mc:Fallback>
                <p:oleObj name="Equation" r:id="rId5" imgW="215640" imgH="126720" progId="Equation.DSMT4">
                  <p:embed/>
                  <p:pic>
                    <p:nvPicPr>
                      <p:cNvPr id="0" name=""/>
                      <p:cNvPicPr/>
                      <p:nvPr/>
                    </p:nvPicPr>
                    <p:blipFill>
                      <a:blip r:embed="rId6"/>
                      <a:stretch>
                        <a:fillRect/>
                      </a:stretch>
                    </p:blipFill>
                    <p:spPr>
                      <a:xfrm>
                        <a:off x="4971224" y="1748769"/>
                        <a:ext cx="462801" cy="272237"/>
                      </a:xfrm>
                      <a:prstGeom prst="rect">
                        <a:avLst/>
                      </a:prstGeom>
                    </p:spPr>
                  </p:pic>
                </p:oleObj>
              </mc:Fallback>
            </mc:AlternateContent>
          </a:graphicData>
        </a:graphic>
      </p:graphicFrame>
      <p:sp>
        <p:nvSpPr>
          <p:cNvPr id="3" name="Text Placeholder 2"/>
          <p:cNvSpPr>
            <a:spLocks noGrp="1"/>
          </p:cNvSpPr>
          <p:nvPr>
            <p:ph type="body" idx="2"/>
          </p:nvPr>
        </p:nvSpPr>
        <p:spPr>
          <a:xfrm>
            <a:off x="457200" y="1582382"/>
            <a:ext cx="8229600" cy="3420567"/>
          </a:xfrm>
        </p:spPr>
        <p:txBody>
          <a:bodyPr/>
          <a:lstStyle/>
          <a:p>
            <a:pPr marL="268288" indent="4665663">
              <a:buNone/>
            </a:pPr>
            <a:r>
              <a:rPr lang="en-US" sz="2400" dirty="0">
                <a:latin typeface="+mn-lt"/>
              </a:rPr>
              <a:t>does not have a value (e.g., a call to a method that returns void), the expression-bodied method must return </a:t>
            </a:r>
            <a:r>
              <a:rPr lang="en-US" sz="2400" dirty="0">
                <a:latin typeface="Consolas" panose="020B0609020204030204" pitchFamily="49" charset="0"/>
                <a:cs typeface="Consolas" panose="020B0609020204030204" pitchFamily="49" charset="0"/>
              </a:rPr>
              <a:t>void.</a:t>
            </a:r>
          </a:p>
          <a:p>
            <a:r>
              <a:rPr lang="en-US" sz="2400" dirty="0">
                <a:latin typeface="+mn-lt"/>
              </a:rPr>
              <a:t>Similarly, a read-only property can be implemented as an expression-bodied property. </a:t>
            </a:r>
          </a:p>
          <a:p>
            <a:r>
              <a:rPr lang="en-US" sz="2400" dirty="0">
                <a:latin typeface="+mn-lt"/>
              </a:rPr>
              <a:t>The following reimplements the </a:t>
            </a:r>
            <a:r>
              <a:rPr lang="en-US" sz="2400" dirty="0">
                <a:latin typeface="Consolas" panose="020B0609020204030204" pitchFamily="49" charset="0"/>
                <a:cs typeface="Consolas" panose="020B0609020204030204" pitchFamily="49" charset="0"/>
              </a:rPr>
              <a:t>IsNoFaultState</a:t>
            </a:r>
            <a:r>
              <a:rPr lang="en-US" sz="2400" dirty="0">
                <a:latin typeface="+mn-lt"/>
              </a:rPr>
              <a:t> property in Figure 6.11 to return the result of a logical expression:</a:t>
            </a:r>
          </a:p>
          <a:p>
            <a:pPr lvl="1"/>
            <a:r>
              <a:rPr lang="en-US" sz="2400" dirty="0">
                <a:latin typeface="+mn-lt"/>
              </a:rPr>
              <a:t> </a:t>
            </a:r>
            <a:endParaRPr lang="en-IN" dirty="0">
              <a:latin typeface="+mn-lt"/>
            </a:endParaRPr>
          </a:p>
        </p:txBody>
      </p:sp>
      <p:pic>
        <p:nvPicPr>
          <p:cNvPr id="10" name="Picture 9" descr="Code has 2 lines, as follows. Line 1. Public bool is no fault state equals right angle bracket. Line 2, indented once. State equals equals double quote M A double quote double pipe state equals equals double quote N J double quote double pipe state equals equals double quote N Y double quote double pipe state equals equals double quote P A double quote semicolon."/>
          <p:cNvPicPr>
            <a:picLocks noChangeAspect="1"/>
          </p:cNvPicPr>
          <p:nvPr/>
        </p:nvPicPr>
        <p:blipFill rotWithShape="1">
          <a:blip r:embed="rId7">
            <a:extLst>
              <a:ext uri="{28A0092B-C50C-407E-A947-70E740481C1C}">
                <a14:useLocalDpi xmlns:a14="http://schemas.microsoft.com/office/drawing/2010/main" val="0"/>
              </a:ext>
            </a:extLst>
          </a:blip>
          <a:srcRect l="6000" t="68889" r="6500" b="16239"/>
          <a:stretch/>
        </p:blipFill>
        <p:spPr>
          <a:xfrm>
            <a:off x="1315506" y="5177768"/>
            <a:ext cx="7419836" cy="522920"/>
          </a:xfrm>
          <a:prstGeom prst="rect">
            <a:avLst/>
          </a:prstGeom>
        </p:spPr>
      </p:pic>
    </p:spTree>
    <p:extLst>
      <p:ext uri="{BB962C8B-B14F-4D97-AF65-F5344CB8AC3E}">
        <p14:creationId xmlns:p14="http://schemas.microsoft.com/office/powerpoint/2010/main" val="213599949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7.16 </a:t>
            </a:r>
            <a:r>
              <a:rPr lang="en-US" dirty="0" smtClean="0"/>
              <a:t>Recursion </a:t>
            </a:r>
            <a:r>
              <a:rPr lang="en-US" sz="2000" b="0" dirty="0" smtClean="0"/>
              <a:t>(1 of 2)</a:t>
            </a:r>
            <a:endParaRPr lang="en-US" sz="2000" b="0" dirty="0"/>
          </a:p>
        </p:txBody>
      </p:sp>
      <p:sp>
        <p:nvSpPr>
          <p:cNvPr id="5" name="Text Placeholder 4"/>
          <p:cNvSpPr>
            <a:spLocks noGrp="1"/>
          </p:cNvSpPr>
          <p:nvPr>
            <p:ph type="body" idx="1"/>
          </p:nvPr>
        </p:nvSpPr>
        <p:spPr/>
        <p:txBody>
          <a:bodyPr/>
          <a:lstStyle/>
          <a:p>
            <a:r>
              <a:rPr lang="en-US" sz="2400" dirty="0">
                <a:latin typeface="+mn-lt"/>
              </a:rPr>
              <a:t>A recursive method is a method that calls itself.</a:t>
            </a:r>
          </a:p>
          <a:p>
            <a:r>
              <a:rPr lang="en-US" sz="2400" dirty="0">
                <a:latin typeface="+mn-lt"/>
              </a:rPr>
              <a:t>A recursive method is capable of solving only the base case(s).</a:t>
            </a:r>
          </a:p>
          <a:p>
            <a:r>
              <a:rPr lang="en-US" sz="2400" dirty="0">
                <a:latin typeface="+mn-lt"/>
              </a:rPr>
              <a:t>Each method call divides the problem into two conceptual pieces: a piece that the method knows how to do and a recursive call, </a:t>
            </a:r>
            <a:r>
              <a:rPr lang="en-US" sz="2400" dirty="0" smtClean="0">
                <a:latin typeface="+mn-lt"/>
              </a:rPr>
              <a:t>or recursion </a:t>
            </a:r>
            <a:r>
              <a:rPr lang="en-US" sz="2400" dirty="0">
                <a:latin typeface="+mn-lt"/>
              </a:rPr>
              <a:t>step that solves a smaller problem.</a:t>
            </a:r>
          </a:p>
          <a:p>
            <a:r>
              <a:rPr lang="en-US" sz="2400" dirty="0">
                <a:latin typeface="+mn-lt"/>
              </a:rPr>
              <a:t>A sequence of returns ensues until the original method call returns the result to the caller.</a:t>
            </a:r>
          </a:p>
        </p:txBody>
      </p:sp>
    </p:spTree>
    <p:extLst>
      <p:ext uri="{BB962C8B-B14F-4D97-AF65-F5344CB8AC3E}">
        <p14:creationId xmlns:p14="http://schemas.microsoft.com/office/powerpoint/2010/main" val="2836863706"/>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371"/>
            <a:ext cx="8338457" cy="1097279"/>
          </a:xfrm>
        </p:spPr>
        <p:txBody>
          <a:bodyPr/>
          <a:lstStyle/>
          <a:p>
            <a:r>
              <a:rPr lang="en-US" dirty="0"/>
              <a:t>7.16.2 </a:t>
            </a:r>
            <a:r>
              <a:rPr lang="en-US" dirty="0" smtClean="0"/>
              <a:t>Recursive </a:t>
            </a:r>
            <a:r>
              <a:rPr lang="en-US" dirty="0"/>
              <a:t>Factorial </a:t>
            </a:r>
            <a:r>
              <a:rPr lang="en-US" dirty="0" smtClean="0"/>
              <a:t>Calculations </a:t>
            </a:r>
            <a:r>
              <a:rPr lang="en-US" sz="2000" b="0" dirty="0"/>
              <a:t>(1 of 2)</a:t>
            </a:r>
            <a:endParaRPr lang="en-US" sz="2000" dirty="0"/>
          </a:p>
        </p:txBody>
      </p:sp>
      <p:sp>
        <p:nvSpPr>
          <p:cNvPr id="3" name="Text Placeholder 2"/>
          <p:cNvSpPr>
            <a:spLocks noGrp="1"/>
          </p:cNvSpPr>
          <p:nvPr>
            <p:ph type="body" idx="1"/>
          </p:nvPr>
        </p:nvSpPr>
        <p:spPr>
          <a:xfrm>
            <a:off x="457200" y="1600200"/>
            <a:ext cx="8229600" cy="887703"/>
          </a:xfrm>
        </p:spPr>
        <p:txBody>
          <a:bodyPr/>
          <a:lstStyle/>
          <a:p>
            <a:r>
              <a:rPr lang="en-US" sz="2400" dirty="0">
                <a:latin typeface="+mn-lt"/>
              </a:rPr>
              <a:t>A recursive declaration of the factorial method is arrived at by observing the following relationship:</a:t>
            </a:r>
          </a:p>
          <a:p>
            <a:pPr lvl="1"/>
            <a:r>
              <a:rPr lang="en-US" sz="2400" dirty="0" smtClean="0">
                <a:latin typeface="+mn-lt"/>
              </a:rPr>
              <a:t> </a:t>
            </a:r>
            <a:endParaRPr lang="en-US" sz="2400" dirty="0">
              <a:latin typeface="+mn-lt"/>
            </a:endParaRPr>
          </a:p>
        </p:txBody>
      </p:sp>
      <p:graphicFrame>
        <p:nvGraphicFramePr>
          <p:cNvPr id="4" name="Object 3" descr="N exclamation point equals n times left parenthesis n minus 1 right parenthesis exclamation mark"/>
          <p:cNvGraphicFramePr>
            <a:graphicFrameLocks noChangeAspect="1"/>
          </p:cNvGraphicFramePr>
          <p:nvPr>
            <p:extLst>
              <p:ext uri="{D42A27DB-BD31-4B8C-83A1-F6EECF244321}">
                <p14:modId xmlns:p14="http://schemas.microsoft.com/office/powerpoint/2010/main" val="2816788633"/>
              </p:ext>
            </p:extLst>
          </p:nvPr>
        </p:nvGraphicFramePr>
        <p:xfrm>
          <a:off x="1329774" y="2486520"/>
          <a:ext cx="1879069" cy="514813"/>
        </p:xfrm>
        <a:graphic>
          <a:graphicData uri="http://schemas.openxmlformats.org/presentationml/2006/ole">
            <mc:AlternateContent xmlns:mc="http://schemas.openxmlformats.org/markup-compatibility/2006">
              <mc:Choice xmlns:v="urn:schemas-microsoft-com:vml" Requires="v">
                <p:oleObj spid="_x0000_s2462" name="Equation" r:id="rId3" imgW="927000" imgH="253800" progId="Equation.DSMT4">
                  <p:embed/>
                </p:oleObj>
              </mc:Choice>
              <mc:Fallback>
                <p:oleObj name="Equation" r:id="rId3" imgW="927000" imgH="253800" progId="Equation.DSMT4">
                  <p:embed/>
                  <p:pic>
                    <p:nvPicPr>
                      <p:cNvPr id="0" name=""/>
                      <p:cNvPicPr/>
                      <p:nvPr/>
                    </p:nvPicPr>
                    <p:blipFill>
                      <a:blip r:embed="rId4"/>
                      <a:stretch>
                        <a:fillRect/>
                      </a:stretch>
                    </p:blipFill>
                    <p:spPr>
                      <a:xfrm>
                        <a:off x="1329774" y="2486520"/>
                        <a:ext cx="1879069" cy="514813"/>
                      </a:xfrm>
                      <a:prstGeom prst="rect">
                        <a:avLst/>
                      </a:prstGeom>
                    </p:spPr>
                  </p:pic>
                </p:oleObj>
              </mc:Fallback>
            </mc:AlternateContent>
          </a:graphicData>
        </a:graphic>
      </p:graphicFrame>
      <p:sp>
        <p:nvSpPr>
          <p:cNvPr id="5" name="Text Placeholder 4"/>
          <p:cNvSpPr>
            <a:spLocks noGrp="1"/>
          </p:cNvSpPr>
          <p:nvPr>
            <p:ph type="body" idx="2"/>
          </p:nvPr>
        </p:nvSpPr>
        <p:spPr>
          <a:xfrm>
            <a:off x="457200" y="3053081"/>
            <a:ext cx="8229600" cy="1356360"/>
          </a:xfrm>
        </p:spPr>
        <p:txBody>
          <a:bodyPr/>
          <a:lstStyle/>
          <a:p>
            <a:r>
              <a:rPr lang="en-US" sz="2400" dirty="0">
                <a:latin typeface="+mn-lt"/>
              </a:rPr>
              <a:t>Figure 7.16 shows the values returned from each recursive call in 5! to its caller until the value is calculated and returned.</a:t>
            </a:r>
          </a:p>
        </p:txBody>
      </p:sp>
    </p:spTree>
    <p:extLst>
      <p:ext uri="{BB962C8B-B14F-4D97-AF65-F5344CB8AC3E}">
        <p14:creationId xmlns:p14="http://schemas.microsoft.com/office/powerpoint/2010/main" val="390765209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a:t>
            </a:r>
            <a:r>
              <a:rPr lang="en-US" dirty="0" smtClean="0"/>
              <a:t>7.16 </a:t>
            </a:r>
            <a:r>
              <a:rPr lang="en-US" dirty="0"/>
              <a:t>Recursive </a:t>
            </a:r>
            <a:r>
              <a:rPr lang="en-US" dirty="0" smtClean="0"/>
              <a:t>Evaluation </a:t>
            </a:r>
            <a:r>
              <a:rPr lang="en-US" dirty="0"/>
              <a:t>of 5</a:t>
            </a:r>
            <a:r>
              <a:rPr lang="en-US" dirty="0" smtClean="0"/>
              <a:t>!.</a:t>
            </a:r>
            <a:endParaRPr lang="en-US" b="0" dirty="0"/>
          </a:p>
        </p:txBody>
      </p:sp>
      <p:pic>
        <p:nvPicPr>
          <p:cNvPr id="3" name="Picture 2" descr="The evaluation of 5 factorial using sequences of recursive calls and values returned from each recursive call. Six steps of sequence recursive calls. Step 1: 5 factorial. Step 2: 5 times, 4 factorial. Step 3: 4 times, 3 factorial. Step 4: 3 times, 2 factorial. Step 5: 2 times, 1 factorial. Step 6: 1. Step 6 leads to the step 1 in values returned from each recursive call. Six steps of values returned from each recursive call. Step 1: 1. 1 is returned. Step 2: 2 times, 1 factorial. 2 factorial = 2 times 1 = 2 is returned. Step 3: 3 times, 2 factorial. 3 factorial = 3 times 2 = 6 is returned. Step 4: 4 times, 3 factorial. 4 factorial = 4 times 6 = 24 is returned. Step 5: 5 times, 4 factorial. 5 factorial = 5 times, 24 = 120 is returned. Step 6: 5 factorial. Final value = 120.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247" y="1782618"/>
            <a:ext cx="7577507" cy="4235701"/>
          </a:xfrm>
          <a:prstGeom prst="rect">
            <a:avLst/>
          </a:prstGeom>
        </p:spPr>
      </p:pic>
    </p:spTree>
    <p:extLst>
      <p:ext uri="{BB962C8B-B14F-4D97-AF65-F5344CB8AC3E}">
        <p14:creationId xmlns:p14="http://schemas.microsoft.com/office/powerpoint/2010/main" val="4020607533"/>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15371"/>
            <a:ext cx="8367486" cy="1097279"/>
          </a:xfrm>
        </p:spPr>
        <p:txBody>
          <a:bodyPr/>
          <a:lstStyle/>
          <a:p>
            <a:r>
              <a:rPr lang="en-US" dirty="0"/>
              <a:t>7.16.2 </a:t>
            </a:r>
            <a:r>
              <a:rPr lang="en-US" dirty="0" smtClean="0"/>
              <a:t>Recursive </a:t>
            </a:r>
            <a:r>
              <a:rPr lang="en-US" dirty="0"/>
              <a:t>Factorial </a:t>
            </a:r>
            <a:r>
              <a:rPr lang="en-US" dirty="0" smtClean="0"/>
              <a:t>Calculations </a:t>
            </a:r>
            <a:r>
              <a:rPr lang="en-US" sz="2000" b="0" dirty="0" smtClean="0"/>
              <a:t>(2 </a:t>
            </a:r>
            <a:r>
              <a:rPr lang="en-US" sz="2000" b="0" dirty="0"/>
              <a:t>of 2)</a:t>
            </a:r>
            <a:endParaRPr lang="en-US" sz="2000" dirty="0"/>
          </a:p>
        </p:txBody>
      </p:sp>
      <p:sp>
        <p:nvSpPr>
          <p:cNvPr id="5" name="Text Placeholder 4"/>
          <p:cNvSpPr>
            <a:spLocks noGrp="1"/>
          </p:cNvSpPr>
          <p:nvPr>
            <p:ph type="body" idx="1"/>
          </p:nvPr>
        </p:nvSpPr>
        <p:spPr/>
        <p:txBody>
          <a:bodyPr/>
          <a:lstStyle/>
          <a:p>
            <a:r>
              <a:rPr lang="en-US" sz="2400" dirty="0">
                <a:latin typeface="+mn-lt"/>
              </a:rPr>
              <a:t>Figure 7.14 uses recursion to calculate and display the factorials of the integers from 0 to 10.</a:t>
            </a:r>
          </a:p>
        </p:txBody>
      </p:sp>
    </p:spTree>
    <p:extLst>
      <p:ext uri="{BB962C8B-B14F-4D97-AF65-F5344CB8AC3E}">
        <p14:creationId xmlns:p14="http://schemas.microsoft.com/office/powerpoint/2010/main" val="106137348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861300" cy="1066799"/>
          </a:xfrm>
        </p:spPr>
        <p:txBody>
          <a:bodyPr anchor="b"/>
          <a:lstStyle/>
          <a:p>
            <a:r>
              <a:rPr lang="en-US" dirty="0"/>
              <a:t>Figure 7.17 Recursive </a:t>
            </a:r>
            <a:r>
              <a:rPr lang="en-US" dirty="0">
                <a:latin typeface="Consolas" panose="020B0609020204030204" pitchFamily="49" charset="0"/>
                <a:cs typeface="Consolas" panose="020B0609020204030204" pitchFamily="49" charset="0"/>
              </a:rPr>
              <a:t>Factorial</a:t>
            </a:r>
            <a:r>
              <a:rPr lang="en-US" dirty="0"/>
              <a:t> </a:t>
            </a:r>
            <a:r>
              <a:rPr lang="en-US" dirty="0" smtClean="0"/>
              <a:t>Method </a:t>
            </a:r>
            <a:r>
              <a:rPr lang="en-US" sz="2000" b="0" dirty="0" smtClean="0"/>
              <a:t>(1 of 3)</a:t>
            </a:r>
            <a:endParaRPr lang="en-US" sz="2000" b="0" dirty="0"/>
          </a:p>
        </p:txBody>
      </p:sp>
      <p:pic>
        <p:nvPicPr>
          <p:cNvPr id="4" name="Picture 3" descr="Program code. Line 1: forward slash, forward slash, fig. 7.17, colon, factorial test, period, c s. Line 2: forward slash, forward slash, recursive factorial method. Line 3: using system, semicolon. Line 4: blank. Line 5: class factorial test. Line 6: left brace. Line 7, indented once: static void main, left parenthesis, right parenthesis. Line 8, indented once: left brace. Line 9, indented twice: forward slash, forward slash, calculate the factorials of 0 through 10. Line 10, indented twice: for, left parenthesis, long counter = 0, semicolon, counter left angle bracket = 10, semicolon, + + counter, right parenthesis. Line 11, indented twice: left brace. Line 12, indented three times: console, period, write line, left parenthesis, dollar sign, open quotes, left brace, counter, right brace, exclamation point = left brace, factorial, left parenthesis, counter, right parenthesis, right brace, close quotes, right parenthesis, semicolon. Line 13, indented twice: right brace. Line 14, indented once: right brace. Line 15: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500" y="1596923"/>
            <a:ext cx="7493000" cy="3251200"/>
          </a:xfrm>
          <a:prstGeom prst="rect">
            <a:avLst/>
          </a:prstGeom>
        </p:spPr>
      </p:pic>
    </p:spTree>
    <p:extLst>
      <p:ext uri="{BB962C8B-B14F-4D97-AF65-F5344CB8AC3E}">
        <p14:creationId xmlns:p14="http://schemas.microsoft.com/office/powerpoint/2010/main" val="303885750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861300" cy="1066799"/>
          </a:xfrm>
        </p:spPr>
        <p:txBody>
          <a:bodyPr anchor="b"/>
          <a:lstStyle/>
          <a:p>
            <a:r>
              <a:rPr lang="en-US" dirty="0"/>
              <a:t>Figure 7.17 Recursive </a:t>
            </a:r>
            <a:r>
              <a:rPr lang="en-US" dirty="0">
                <a:latin typeface="Consolas" panose="020B0609020204030204" pitchFamily="49" charset="0"/>
                <a:cs typeface="Consolas" panose="020B0609020204030204" pitchFamily="49" charset="0"/>
              </a:rPr>
              <a:t>Factorial</a:t>
            </a:r>
            <a:r>
              <a:rPr lang="en-US" dirty="0"/>
              <a:t> </a:t>
            </a:r>
            <a:r>
              <a:rPr lang="en-US" dirty="0" smtClean="0"/>
              <a:t>Method </a:t>
            </a:r>
            <a:r>
              <a:rPr lang="en-US" sz="2000" b="0" dirty="0" smtClean="0"/>
              <a:t>(2 </a:t>
            </a:r>
            <a:r>
              <a:rPr lang="en-US" sz="2000" b="0" dirty="0"/>
              <a:t>of 3)</a:t>
            </a:r>
          </a:p>
        </p:txBody>
      </p:sp>
      <p:pic>
        <p:nvPicPr>
          <p:cNvPr id="3" name="Picture 2" descr="Program code. Line 16, indented once: forward slash, forward slash, recursive declaration of method factorial. Line 17, indented once: static long factorial, left parenthesis, long number, right parenthesis. Line 18, indented once: left brace. Line 19, indented twice: forward slash, forward slash, base case. Line 20, indented twice: if, left parenthesis, number, left angle brace = 1, right parenthesis. Line 21, indented twice: left brace. Line 22, indented three times: return 1, semicolon. Line 23, indented twice: right brace. Line 24, indented once: else, forward slash, forward slash, recursion step. Line 25: left brace. Line 26: return number, asterisk, factorial, left parenthesis, number minus 1, right parenthesis, semicolon. Line 27 indented three times: right brace. Line 28 indented twice: right brace. Line 29: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500" y="1708970"/>
            <a:ext cx="7493000" cy="3086100"/>
          </a:xfrm>
          <a:prstGeom prst="rect">
            <a:avLst/>
          </a:prstGeom>
        </p:spPr>
      </p:pic>
    </p:spTree>
    <p:extLst>
      <p:ext uri="{BB962C8B-B14F-4D97-AF65-F5344CB8AC3E}">
        <p14:creationId xmlns:p14="http://schemas.microsoft.com/office/powerpoint/2010/main" val="2445159402"/>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961086" cy="1066799"/>
          </a:xfrm>
        </p:spPr>
        <p:txBody>
          <a:bodyPr anchor="b"/>
          <a:lstStyle/>
          <a:p>
            <a:r>
              <a:rPr lang="en-US" dirty="0"/>
              <a:t>Figure 7.17 Recursive </a:t>
            </a:r>
            <a:r>
              <a:rPr lang="en-US" dirty="0" smtClean="0">
                <a:latin typeface="Consolas" panose="020B0609020204030204" pitchFamily="49" charset="0"/>
                <a:cs typeface="Consolas" panose="020B0609020204030204" pitchFamily="49" charset="0"/>
              </a:rPr>
              <a:t>Factorial</a:t>
            </a:r>
            <a:r>
              <a:rPr lang="en-US" dirty="0" smtClean="0"/>
              <a:t> Method </a:t>
            </a:r>
            <a:r>
              <a:rPr lang="en-US" sz="2000" b="0" dirty="0" smtClean="0"/>
              <a:t>(3 of 3)</a:t>
            </a:r>
            <a:endParaRPr lang="en-US" sz="2000" b="0" dirty="0"/>
          </a:p>
        </p:txBody>
      </p:sp>
      <p:pic>
        <p:nvPicPr>
          <p:cNvPr id="3" name="Picture 2" descr="The output of recursive factorial method. Line 1: 0 factorial = 1. Line 2: 1 factorial = 1. Line 3: 2 factorial = 2. Line 4: 3 factorial = 6. Line 5: 4 factorial = 24. Line 6: 5 factorial = 120. Line 7: 6 factorial = 720. Line 8: 7 factorial = 5040. Line 9: 8 factorial = 40320. Line 10: 9 factorial = 362880. Line 11: 10 factorial = 362880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971778"/>
            <a:ext cx="7467600" cy="2413000"/>
          </a:xfrm>
          <a:prstGeom prst="rect">
            <a:avLst/>
          </a:prstGeom>
        </p:spPr>
      </p:pic>
    </p:spTree>
    <p:extLst>
      <p:ext uri="{BB962C8B-B14F-4D97-AF65-F5344CB8AC3E}">
        <p14:creationId xmlns:p14="http://schemas.microsoft.com/office/powerpoint/2010/main" val="4201866820"/>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7.16 Recursion </a:t>
            </a:r>
            <a:r>
              <a:rPr lang="en-US" sz="2000" b="0" dirty="0" smtClean="0"/>
              <a:t>(2 of 2)</a:t>
            </a:r>
            <a:endParaRPr lang="en-US" sz="2000" b="0" dirty="0"/>
          </a:p>
        </p:txBody>
      </p:sp>
      <p:sp>
        <p:nvSpPr>
          <p:cNvPr id="4" name="Text Placeholder 3"/>
          <p:cNvSpPr>
            <a:spLocks noGrp="1"/>
          </p:cNvSpPr>
          <p:nvPr>
            <p:ph type="body" idx="1"/>
          </p:nvPr>
        </p:nvSpPr>
        <p:spPr/>
        <p:txBody>
          <a:bodyPr/>
          <a:lstStyle/>
          <a:p>
            <a:r>
              <a:rPr lang="en-US" sz="2400" dirty="0">
                <a:latin typeface="+mn-lt"/>
              </a:rPr>
              <a:t>First, test to determine whether the terminating condition is true.</a:t>
            </a:r>
          </a:p>
          <a:p>
            <a:r>
              <a:rPr lang="en-US" sz="2400" dirty="0">
                <a:latin typeface="+mn-lt"/>
              </a:rPr>
              <a:t>The recursive call solves a slightly simpler problem than the original calculation.</a:t>
            </a:r>
          </a:p>
        </p:txBody>
      </p:sp>
    </p:spTree>
    <p:extLst>
      <p:ext uri="{BB962C8B-B14F-4D97-AF65-F5344CB8AC3E}">
        <p14:creationId xmlns:p14="http://schemas.microsoft.com/office/powerpoint/2010/main" val="18369654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Observation </a:t>
            </a:r>
            <a:r>
              <a:rPr lang="en-US" dirty="0" smtClean="0"/>
              <a:t>7.2</a:t>
            </a:r>
            <a:endParaRPr lang="en-US" dirty="0"/>
          </a:p>
        </p:txBody>
      </p:sp>
      <p:sp>
        <p:nvSpPr>
          <p:cNvPr id="3" name="Text Placeholder 2"/>
          <p:cNvSpPr>
            <a:spLocks noGrp="1"/>
          </p:cNvSpPr>
          <p:nvPr>
            <p:ph type="body" idx="1"/>
          </p:nvPr>
        </p:nvSpPr>
        <p:spPr/>
        <p:txBody>
          <a:bodyPr/>
          <a:lstStyle/>
          <a:p>
            <a:pPr marL="0" indent="0">
              <a:buNone/>
            </a:pPr>
            <a:r>
              <a:rPr lang="en-US" sz="2400" dirty="0">
                <a:latin typeface="+mn-lt"/>
              </a:rPr>
              <a:t>To promote software reusability, every method should be limited to performing a </a:t>
            </a:r>
            <a:r>
              <a:rPr lang="en-US" sz="2400" dirty="0" smtClean="0">
                <a:latin typeface="+mn-lt"/>
              </a:rPr>
              <a:t>single, well-defined </a:t>
            </a:r>
            <a:r>
              <a:rPr lang="en-US" sz="2400" dirty="0">
                <a:latin typeface="+mn-lt"/>
              </a:rPr>
              <a:t>task, and the name of the method should express that task effectively.</a:t>
            </a:r>
          </a:p>
        </p:txBody>
      </p:sp>
    </p:spTree>
    <p:extLst>
      <p:ext uri="{BB962C8B-B14F-4D97-AF65-F5344CB8AC3E}">
        <p14:creationId xmlns:p14="http://schemas.microsoft.com/office/powerpoint/2010/main" val="289995549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Error 7.11</a:t>
            </a:r>
          </a:p>
        </p:txBody>
      </p:sp>
      <p:sp>
        <p:nvSpPr>
          <p:cNvPr id="3" name="Text Placeholder 2"/>
          <p:cNvSpPr>
            <a:spLocks noGrp="1"/>
          </p:cNvSpPr>
          <p:nvPr>
            <p:ph type="body" idx="1"/>
          </p:nvPr>
        </p:nvSpPr>
        <p:spPr/>
        <p:txBody>
          <a:bodyPr/>
          <a:lstStyle/>
          <a:p>
            <a:pPr marL="0" indent="0">
              <a:buNone/>
            </a:pPr>
            <a:r>
              <a:rPr lang="en-US" sz="2400" dirty="0">
                <a:latin typeface="+mn-lt"/>
              </a:rPr>
              <a:t>Either omitting the base case or writing the recursion step incorrectly so that it does not </a:t>
            </a:r>
            <a:r>
              <a:rPr lang="en-US" sz="2400" dirty="0" smtClean="0">
                <a:latin typeface="+mn-lt"/>
              </a:rPr>
              <a:t>converge on </a:t>
            </a:r>
            <a:r>
              <a:rPr lang="en-US" sz="2400" dirty="0">
                <a:latin typeface="+mn-lt"/>
              </a:rPr>
              <a:t>the base case will cause </a:t>
            </a:r>
            <a:r>
              <a:rPr lang="en-US" sz="2400" b="1" dirty="0">
                <a:latin typeface="+mn-lt"/>
              </a:rPr>
              <a:t>infinite recursion</a:t>
            </a:r>
            <a:r>
              <a:rPr lang="en-US" sz="2400" dirty="0">
                <a:latin typeface="+mn-lt"/>
              </a:rPr>
              <a:t>, eventually exhausting memory. This </a:t>
            </a:r>
            <a:r>
              <a:rPr lang="en-US" sz="2400" dirty="0" smtClean="0">
                <a:latin typeface="+mn-lt"/>
              </a:rPr>
              <a:t>error is </a:t>
            </a:r>
            <a:r>
              <a:rPr lang="en-US" sz="2400" dirty="0">
                <a:latin typeface="+mn-lt"/>
              </a:rPr>
              <a:t>analogous to the problem of an infinite loop in an iterative (nonrecursive) solution.</a:t>
            </a:r>
          </a:p>
        </p:txBody>
      </p:sp>
    </p:spTree>
    <p:extLst>
      <p:ext uri="{BB962C8B-B14F-4D97-AF65-F5344CB8AC3E}">
        <p14:creationId xmlns:p14="http://schemas.microsoft.com/office/powerpoint/2010/main" val="104229373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7.17 Value Types vs. Reference Types</a:t>
            </a:r>
          </a:p>
        </p:txBody>
      </p:sp>
      <p:sp>
        <p:nvSpPr>
          <p:cNvPr id="3" name="Text Placeholder 2"/>
          <p:cNvSpPr>
            <a:spLocks noGrp="1"/>
          </p:cNvSpPr>
          <p:nvPr>
            <p:ph type="body" idx="1"/>
          </p:nvPr>
        </p:nvSpPr>
        <p:spPr>
          <a:xfrm>
            <a:off x="457200" y="1600201"/>
            <a:ext cx="1708484" cy="533400"/>
          </a:xfrm>
        </p:spPr>
        <p:txBody>
          <a:bodyPr/>
          <a:lstStyle/>
          <a:p>
            <a:r>
              <a:rPr lang="en-US" sz="2400" dirty="0">
                <a:latin typeface="+mn-lt"/>
              </a:rPr>
              <a:t>Types </a:t>
            </a:r>
            <a:r>
              <a:rPr lang="en-US" sz="2400" dirty="0" smtClean="0">
                <a:latin typeface="+mn-lt"/>
              </a:rPr>
              <a:t>in</a:t>
            </a:r>
            <a:endParaRPr lang="en-US" sz="2400" dirty="0">
              <a:latin typeface="+mn-lt"/>
            </a:endParaRPr>
          </a:p>
          <a:p>
            <a:endParaRPr lang="en-US" sz="2400" dirty="0">
              <a:latin typeface="+mn-lt"/>
            </a:endParaRPr>
          </a:p>
        </p:txBody>
      </p:sp>
      <p:graphicFrame>
        <p:nvGraphicFramePr>
          <p:cNvPr id="7" name="Object 6" descr="C sharp"/>
          <p:cNvGraphicFramePr>
            <a:graphicFrameLocks noChangeAspect="1"/>
          </p:cNvGraphicFramePr>
          <p:nvPr>
            <p:extLst>
              <p:ext uri="{D42A27DB-BD31-4B8C-83A1-F6EECF244321}">
                <p14:modId xmlns:p14="http://schemas.microsoft.com/office/powerpoint/2010/main" val="389970573"/>
              </p:ext>
            </p:extLst>
          </p:nvPr>
        </p:nvGraphicFramePr>
        <p:xfrm>
          <a:off x="2026828" y="1731762"/>
          <a:ext cx="470226" cy="346482"/>
        </p:xfrm>
        <a:graphic>
          <a:graphicData uri="http://schemas.openxmlformats.org/presentationml/2006/ole">
            <mc:AlternateContent xmlns:mc="http://schemas.openxmlformats.org/markup-compatibility/2006">
              <mc:Choice xmlns:v="urn:schemas-microsoft-com:vml" Requires="v">
                <p:oleObj spid="_x0000_s19718" name="Equation" r:id="rId3" imgW="241200" imgH="177480" progId="Equation.DSMT4">
                  <p:embed/>
                </p:oleObj>
              </mc:Choice>
              <mc:Fallback>
                <p:oleObj name="Equation" r:id="rId3" imgW="241200" imgH="177480" progId="Equation.DSMT4">
                  <p:embed/>
                  <p:pic>
                    <p:nvPicPr>
                      <p:cNvPr id="0" name=""/>
                      <p:cNvPicPr/>
                      <p:nvPr/>
                    </p:nvPicPr>
                    <p:blipFill>
                      <a:blip r:embed="rId4"/>
                      <a:stretch>
                        <a:fillRect/>
                      </a:stretch>
                    </p:blipFill>
                    <p:spPr>
                      <a:xfrm>
                        <a:off x="2026828" y="1731762"/>
                        <a:ext cx="470226" cy="346482"/>
                      </a:xfrm>
                      <a:prstGeom prst="rect">
                        <a:avLst/>
                      </a:prstGeom>
                    </p:spPr>
                  </p:pic>
                </p:oleObj>
              </mc:Fallback>
            </mc:AlternateContent>
          </a:graphicData>
        </a:graphic>
      </p:graphicFrame>
      <p:sp>
        <p:nvSpPr>
          <p:cNvPr id="4" name="Content Placeholder 3"/>
          <p:cNvSpPr>
            <a:spLocks noGrp="1"/>
          </p:cNvSpPr>
          <p:nvPr>
            <p:ph sz="quarter" idx="13"/>
          </p:nvPr>
        </p:nvSpPr>
        <p:spPr>
          <a:xfrm>
            <a:off x="486110" y="1593523"/>
            <a:ext cx="8229600" cy="925090"/>
          </a:xfrm>
        </p:spPr>
        <p:txBody>
          <a:bodyPr/>
          <a:lstStyle/>
          <a:p>
            <a:pPr marL="223838" indent="1749425">
              <a:buNone/>
            </a:pPr>
            <a:r>
              <a:rPr lang="en-US" sz="2400" dirty="0" smtClean="0">
                <a:latin typeface="+mn-lt"/>
              </a:rPr>
              <a:t>are </a:t>
            </a:r>
            <a:r>
              <a:rPr lang="en-US" sz="2400" dirty="0">
                <a:latin typeface="+mn-lt"/>
              </a:rPr>
              <a:t>divided into two categories—</a:t>
            </a:r>
            <a:r>
              <a:rPr lang="en-US" sz="2400" b="1" dirty="0">
                <a:latin typeface="+mn-lt"/>
              </a:rPr>
              <a:t>value types</a:t>
            </a:r>
            <a:r>
              <a:rPr lang="en-US" sz="2400" dirty="0">
                <a:latin typeface="+mn-lt"/>
              </a:rPr>
              <a:t> and </a:t>
            </a:r>
            <a:r>
              <a:rPr lang="en-US" sz="2400" b="1" dirty="0">
                <a:latin typeface="+mn-lt"/>
              </a:rPr>
              <a:t>reference types</a:t>
            </a:r>
            <a:r>
              <a:rPr lang="en-US" sz="2400" dirty="0" smtClean="0">
                <a:latin typeface="+mn-lt"/>
              </a:rPr>
              <a:t>.</a:t>
            </a:r>
          </a:p>
          <a:p>
            <a:pPr>
              <a:buFont typeface="Arial" panose="020B0604020202020204" pitchFamily="34" charset="0"/>
              <a:buChar char="•"/>
            </a:pPr>
            <a:r>
              <a:rPr lang="en-US" sz="2400" dirty="0" smtClean="0">
                <a:latin typeface="+mn-lt"/>
              </a:rPr>
              <a:t> </a:t>
            </a:r>
            <a:endParaRPr lang="en-US" sz="2400" dirty="0">
              <a:latin typeface="+mn-lt"/>
            </a:endParaRPr>
          </a:p>
        </p:txBody>
      </p:sp>
      <p:graphicFrame>
        <p:nvGraphicFramePr>
          <p:cNvPr id="8" name="Object 7" descr="C sharp's"/>
          <p:cNvGraphicFramePr>
            <a:graphicFrameLocks noChangeAspect="1"/>
          </p:cNvGraphicFramePr>
          <p:nvPr>
            <p:extLst>
              <p:ext uri="{D42A27DB-BD31-4B8C-83A1-F6EECF244321}">
                <p14:modId xmlns:p14="http://schemas.microsoft.com/office/powerpoint/2010/main" val="95399046"/>
              </p:ext>
            </p:extLst>
          </p:nvPr>
        </p:nvGraphicFramePr>
        <p:xfrm>
          <a:off x="788842" y="2646161"/>
          <a:ext cx="668215" cy="346482"/>
        </p:xfrm>
        <a:graphic>
          <a:graphicData uri="http://schemas.openxmlformats.org/presentationml/2006/ole">
            <mc:AlternateContent xmlns:mc="http://schemas.openxmlformats.org/markup-compatibility/2006">
              <mc:Choice xmlns:v="urn:schemas-microsoft-com:vml" Requires="v">
                <p:oleObj spid="_x0000_s19719" name="Equation" r:id="rId5" imgW="342720" imgH="177480" progId="Equation.DSMT4">
                  <p:embed/>
                </p:oleObj>
              </mc:Choice>
              <mc:Fallback>
                <p:oleObj name="Equation" r:id="rId5" imgW="342720" imgH="177480" progId="Equation.DSMT4">
                  <p:embed/>
                  <p:pic>
                    <p:nvPicPr>
                      <p:cNvPr id="0" name=""/>
                      <p:cNvPicPr/>
                      <p:nvPr/>
                    </p:nvPicPr>
                    <p:blipFill>
                      <a:blip r:embed="rId6"/>
                      <a:stretch>
                        <a:fillRect/>
                      </a:stretch>
                    </p:blipFill>
                    <p:spPr>
                      <a:xfrm>
                        <a:off x="788842" y="2646161"/>
                        <a:ext cx="668215" cy="346482"/>
                      </a:xfrm>
                      <a:prstGeom prst="rect">
                        <a:avLst/>
                      </a:prstGeom>
                    </p:spPr>
                  </p:pic>
                </p:oleObj>
              </mc:Fallback>
            </mc:AlternateContent>
          </a:graphicData>
        </a:graphic>
      </p:graphicFrame>
      <p:sp>
        <p:nvSpPr>
          <p:cNvPr id="5" name="Content Placeholder 4"/>
          <p:cNvSpPr>
            <a:spLocks noGrp="1"/>
          </p:cNvSpPr>
          <p:nvPr>
            <p:ph sz="quarter" idx="14"/>
          </p:nvPr>
        </p:nvSpPr>
        <p:spPr>
          <a:xfrm>
            <a:off x="486110" y="2541333"/>
            <a:ext cx="8232775" cy="2716546"/>
          </a:xfrm>
        </p:spPr>
        <p:txBody>
          <a:bodyPr/>
          <a:lstStyle/>
          <a:p>
            <a:pPr marL="273050" indent="704850">
              <a:buNone/>
            </a:pPr>
            <a:r>
              <a:rPr lang="en-US" sz="2400" dirty="0">
                <a:latin typeface="+mn-lt"/>
              </a:rPr>
              <a:t>simple types (like int, double and decimal) are all </a:t>
            </a:r>
            <a:r>
              <a:rPr lang="en-US" sz="2400" b="1" dirty="0">
                <a:latin typeface="+mn-lt"/>
              </a:rPr>
              <a:t>value types</a:t>
            </a:r>
            <a:r>
              <a:rPr lang="en-US" sz="2400" dirty="0" smtClean="0">
                <a:latin typeface="+mn-lt"/>
              </a:rPr>
              <a:t>.</a:t>
            </a:r>
            <a:endParaRPr lang="en-US" sz="2400" dirty="0">
              <a:latin typeface="+mn-lt"/>
            </a:endParaRPr>
          </a:p>
          <a:p>
            <a:r>
              <a:rPr lang="en-US" sz="2400" dirty="0">
                <a:latin typeface="+mn-lt"/>
              </a:rPr>
              <a:t>A variable of a value type simply contains a </a:t>
            </a:r>
            <a:r>
              <a:rPr lang="en-US" sz="2400" b="1" dirty="0">
                <a:latin typeface="+mn-lt"/>
              </a:rPr>
              <a:t>value</a:t>
            </a:r>
            <a:r>
              <a:rPr lang="en-US" sz="2400" dirty="0">
                <a:latin typeface="+mn-lt"/>
              </a:rPr>
              <a:t> of that type</a:t>
            </a:r>
            <a:r>
              <a:rPr lang="en-US" sz="2400" dirty="0" smtClean="0">
                <a:latin typeface="+mn-lt"/>
              </a:rPr>
              <a:t>.</a:t>
            </a:r>
            <a:endParaRPr lang="en-US" sz="2400" dirty="0">
              <a:latin typeface="+mn-lt"/>
            </a:endParaRPr>
          </a:p>
          <a:p>
            <a:r>
              <a:rPr lang="en-US" sz="2400" dirty="0">
                <a:latin typeface="+mn-lt"/>
              </a:rPr>
              <a:t>Figure 7.18 shows an int variable named count that contains the value 7.</a:t>
            </a:r>
          </a:p>
        </p:txBody>
      </p:sp>
    </p:spTree>
    <p:extLst>
      <p:ext uri="{BB962C8B-B14F-4D97-AF65-F5344CB8AC3E}">
        <p14:creationId xmlns:p14="http://schemas.microsoft.com/office/powerpoint/2010/main" val="267686033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7.18 Value-Type </a:t>
            </a:r>
            <a:r>
              <a:rPr lang="en-US" dirty="0" smtClean="0"/>
              <a:t>Variable</a:t>
            </a:r>
            <a:endParaRPr lang="en-US" b="0" dirty="0"/>
          </a:p>
        </p:txBody>
      </p:sp>
      <p:pic>
        <p:nvPicPr>
          <p:cNvPr id="4" name="Picture 3" descr="I n t count = 7, semicolon. A variable, count of a value type, i n t contains a value 7 of that typ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443" y="2153607"/>
            <a:ext cx="7807113" cy="1459407"/>
          </a:xfrm>
          <a:prstGeom prst="rect">
            <a:avLst/>
          </a:prstGeom>
        </p:spPr>
      </p:pic>
    </p:spTree>
    <p:extLst>
      <p:ext uri="{BB962C8B-B14F-4D97-AF65-F5344CB8AC3E}">
        <p14:creationId xmlns:p14="http://schemas.microsoft.com/office/powerpoint/2010/main" val="2615985883"/>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7.17 Value Types vs. Reference </a:t>
            </a:r>
            <a:r>
              <a:rPr lang="en-US" dirty="0" smtClean="0"/>
              <a:t>Types </a:t>
            </a:r>
            <a:r>
              <a:rPr lang="en-US" sz="2000" b="0" dirty="0" smtClean="0"/>
              <a:t>(1 of 2)</a:t>
            </a:r>
            <a:endParaRPr lang="en-US" sz="2000" b="0" dirty="0"/>
          </a:p>
        </p:txBody>
      </p:sp>
      <p:sp>
        <p:nvSpPr>
          <p:cNvPr id="5" name="Text Placeholder 4"/>
          <p:cNvSpPr>
            <a:spLocks noGrp="1"/>
          </p:cNvSpPr>
          <p:nvPr>
            <p:ph type="body" idx="1"/>
          </p:nvPr>
        </p:nvSpPr>
        <p:spPr/>
        <p:txBody>
          <a:bodyPr/>
          <a:lstStyle/>
          <a:p>
            <a:r>
              <a:rPr lang="en-US" sz="2400" dirty="0">
                <a:latin typeface="+mn-lt"/>
              </a:rPr>
              <a:t>A variable of a </a:t>
            </a:r>
            <a:r>
              <a:rPr lang="en-US" sz="2400" b="1" dirty="0">
                <a:latin typeface="+mn-lt"/>
              </a:rPr>
              <a:t>reference type</a:t>
            </a:r>
            <a:r>
              <a:rPr lang="en-US" sz="2400" dirty="0">
                <a:latin typeface="+mn-lt"/>
              </a:rPr>
              <a:t> (also called a </a:t>
            </a:r>
            <a:r>
              <a:rPr lang="en-US" sz="2400" b="1" dirty="0">
                <a:latin typeface="+mn-lt"/>
              </a:rPr>
              <a:t>reference</a:t>
            </a:r>
            <a:r>
              <a:rPr lang="en-US" sz="2400" dirty="0">
                <a:latin typeface="+mn-lt"/>
              </a:rPr>
              <a:t>) contains the </a:t>
            </a:r>
            <a:r>
              <a:rPr lang="en-US" sz="2400" b="1" dirty="0">
                <a:latin typeface="+mn-lt"/>
              </a:rPr>
              <a:t>location</a:t>
            </a:r>
            <a:r>
              <a:rPr lang="en-US" sz="2400" dirty="0">
                <a:latin typeface="+mn-lt"/>
              </a:rPr>
              <a:t> where the data referred to by that variable is stored. </a:t>
            </a:r>
          </a:p>
          <a:p>
            <a:r>
              <a:rPr lang="en-US" sz="2400" dirty="0">
                <a:latin typeface="+mn-lt"/>
              </a:rPr>
              <a:t>Such a variable is said to </a:t>
            </a:r>
            <a:r>
              <a:rPr lang="en-US" sz="2400" b="1" dirty="0">
                <a:latin typeface="+mn-lt"/>
              </a:rPr>
              <a:t>refer to an object</a:t>
            </a:r>
            <a:r>
              <a:rPr lang="en-US" sz="2400" dirty="0">
                <a:latin typeface="+mn-lt"/>
              </a:rPr>
              <a:t> in the program. For example, the statement</a:t>
            </a:r>
          </a:p>
          <a:p>
            <a:r>
              <a:rPr lang="en-US" sz="2400" dirty="0" smtClean="0">
                <a:latin typeface="+mn-lt"/>
              </a:rPr>
              <a:t> </a:t>
            </a:r>
            <a:endParaRPr lang="en-US" sz="2400" dirty="0">
              <a:latin typeface="+mn-lt"/>
            </a:endParaRPr>
          </a:p>
        </p:txBody>
      </p:sp>
      <p:pic>
        <p:nvPicPr>
          <p:cNvPr id="7" name="Picture 6" descr="Account my account equals new account left parenthesis right parenthesis semicolon."/>
          <p:cNvPicPr>
            <a:picLocks noChangeAspect="1"/>
          </p:cNvPicPr>
          <p:nvPr/>
        </p:nvPicPr>
        <p:blipFill rotWithShape="1">
          <a:blip r:embed="rId2"/>
          <a:srcRect l="4991" t="12754" r="2236" b="18551"/>
          <a:stretch/>
        </p:blipFill>
        <p:spPr>
          <a:xfrm>
            <a:off x="849589" y="3890105"/>
            <a:ext cx="5840102" cy="442957"/>
          </a:xfrm>
          <a:prstGeom prst="rect">
            <a:avLst/>
          </a:prstGeom>
        </p:spPr>
      </p:pic>
      <p:sp>
        <p:nvSpPr>
          <p:cNvPr id="6" name="Text Placeholder 5"/>
          <p:cNvSpPr>
            <a:spLocks noGrp="1"/>
          </p:cNvSpPr>
          <p:nvPr>
            <p:ph type="body" idx="2"/>
          </p:nvPr>
        </p:nvSpPr>
        <p:spPr>
          <a:xfrm>
            <a:off x="457200" y="4376785"/>
            <a:ext cx="8229600" cy="1661160"/>
          </a:xfrm>
        </p:spPr>
        <p:txBody>
          <a:bodyPr/>
          <a:lstStyle/>
          <a:p>
            <a:pPr lvl="1"/>
            <a:r>
              <a:rPr lang="en-US" sz="2400" dirty="0"/>
              <a:t>creates an object of our class </a:t>
            </a:r>
            <a:r>
              <a:rPr lang="en-US" sz="2400" dirty="0">
                <a:latin typeface="Consolas" panose="020B0609020204030204" pitchFamily="49" charset="0"/>
              </a:rPr>
              <a:t>Account</a:t>
            </a:r>
            <a:r>
              <a:rPr lang="en-US" sz="2400" dirty="0"/>
              <a:t> (presented in Chapter 4), places it in memory and stores the object’s reference in variable </a:t>
            </a:r>
            <a:r>
              <a:rPr lang="en-US" sz="2400" dirty="0">
                <a:latin typeface="Consolas" panose="020B0609020204030204" pitchFamily="49" charset="0"/>
              </a:rPr>
              <a:t>myAccount</a:t>
            </a:r>
            <a:r>
              <a:rPr lang="en-US" sz="2400" dirty="0"/>
              <a:t> of type </a:t>
            </a:r>
            <a:r>
              <a:rPr lang="en-US" sz="2400" dirty="0">
                <a:latin typeface="Consolas" panose="020B0609020204030204" pitchFamily="49" charset="0"/>
              </a:rPr>
              <a:t>Account</a:t>
            </a:r>
            <a:r>
              <a:rPr lang="en-US" sz="2400" dirty="0"/>
              <a:t> (Figure 7.19).</a:t>
            </a:r>
          </a:p>
        </p:txBody>
      </p:sp>
    </p:spTree>
    <p:extLst>
      <p:ext uri="{BB962C8B-B14F-4D97-AF65-F5344CB8AC3E}">
        <p14:creationId xmlns:p14="http://schemas.microsoft.com/office/powerpoint/2010/main" val="3349457823"/>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7.17 Value Types vs. Reference Types </a:t>
            </a:r>
            <a:r>
              <a:rPr lang="en-US" sz="2000" b="0" dirty="0" smtClean="0"/>
              <a:t>(2 </a:t>
            </a:r>
            <a:r>
              <a:rPr lang="en-US" sz="2000" b="0" dirty="0"/>
              <a:t>of 2)</a:t>
            </a:r>
            <a:endParaRPr lang="en-US" dirty="0"/>
          </a:p>
        </p:txBody>
      </p:sp>
      <p:sp>
        <p:nvSpPr>
          <p:cNvPr id="6" name="Text Placeholder 5"/>
          <p:cNvSpPr>
            <a:spLocks noGrp="1"/>
          </p:cNvSpPr>
          <p:nvPr>
            <p:ph type="body" idx="1"/>
          </p:nvPr>
        </p:nvSpPr>
        <p:spPr/>
        <p:txBody>
          <a:bodyPr/>
          <a:lstStyle/>
          <a:p>
            <a:r>
              <a:rPr lang="en-US" sz="2400" dirty="0">
                <a:latin typeface="+mn-lt"/>
              </a:rPr>
              <a:t>Reference-type instance variables are initialized by default to </a:t>
            </a:r>
            <a:r>
              <a:rPr lang="en-US" sz="2400" dirty="0">
                <a:latin typeface="Consolas" panose="020B0609020204030204" pitchFamily="49" charset="0"/>
              </a:rPr>
              <a:t>null</a:t>
            </a:r>
            <a:r>
              <a:rPr lang="en-US" sz="2400" dirty="0" smtClean="0">
                <a:latin typeface="+mn-lt"/>
              </a:rPr>
              <a:t>.</a:t>
            </a:r>
            <a:endParaRPr lang="en-US" sz="2400" dirty="0">
              <a:latin typeface="+mn-lt"/>
            </a:endParaRPr>
          </a:p>
          <a:p>
            <a:r>
              <a:rPr lang="en-US" sz="2400" dirty="0">
                <a:latin typeface="+mn-lt"/>
              </a:rPr>
              <a:t>A </a:t>
            </a:r>
            <a:r>
              <a:rPr lang="en-US" sz="2400" dirty="0">
                <a:latin typeface="Consolas" panose="020B0609020204030204" pitchFamily="49" charset="0"/>
              </a:rPr>
              <a:t>string</a:t>
            </a:r>
            <a:r>
              <a:rPr lang="en-US" sz="2400" dirty="0">
                <a:latin typeface="+mn-lt"/>
              </a:rPr>
              <a:t> variable with the value </a:t>
            </a:r>
            <a:r>
              <a:rPr lang="en-US" sz="2400" dirty="0">
                <a:latin typeface="Consolas" panose="020B0609020204030204" pitchFamily="49" charset="0"/>
              </a:rPr>
              <a:t>null</a:t>
            </a:r>
            <a:r>
              <a:rPr lang="en-US" sz="2400" dirty="0">
                <a:latin typeface="+mn-lt"/>
              </a:rPr>
              <a:t> is </a:t>
            </a:r>
            <a:r>
              <a:rPr lang="en-US" sz="2400" b="1" dirty="0">
                <a:latin typeface="+mn-lt"/>
              </a:rPr>
              <a:t>not</a:t>
            </a:r>
            <a:r>
              <a:rPr lang="en-US" sz="2400" dirty="0">
                <a:latin typeface="+mn-lt"/>
              </a:rPr>
              <a:t> an empty </a:t>
            </a:r>
            <a:r>
              <a:rPr lang="en-US" sz="2400" dirty="0">
                <a:latin typeface="Consolas" panose="020B0609020204030204" pitchFamily="49" charset="0"/>
              </a:rPr>
              <a:t>string</a:t>
            </a:r>
            <a:r>
              <a:rPr lang="en-US" sz="2400" dirty="0">
                <a:latin typeface="+mn-lt"/>
              </a:rPr>
              <a:t>, which is represented by </a:t>
            </a:r>
            <a:r>
              <a:rPr lang="en-US" sz="2400" dirty="0">
                <a:latin typeface="Consolas" panose="020B0609020204030204" pitchFamily="49" charset="0"/>
              </a:rPr>
              <a:t>""</a:t>
            </a:r>
            <a:r>
              <a:rPr lang="en-US" sz="2400" dirty="0">
                <a:latin typeface="+mn-lt"/>
              </a:rPr>
              <a:t> or </a:t>
            </a:r>
            <a:r>
              <a:rPr lang="en-US" sz="2400" b="1" dirty="0">
                <a:latin typeface="Consolas" panose="020B0609020204030204" pitchFamily="49" charset="0"/>
                <a:cs typeface="Consolas" panose="020B0609020204030204" pitchFamily="49" charset="0"/>
              </a:rPr>
              <a:t>string.Empty.</a:t>
            </a:r>
            <a:r>
              <a:rPr lang="en-US" sz="2400" dirty="0">
                <a:latin typeface="+mn-lt"/>
              </a:rPr>
              <a:t> </a:t>
            </a:r>
          </a:p>
          <a:p>
            <a:r>
              <a:rPr lang="en-US" sz="2400" dirty="0">
                <a:latin typeface="+mn-lt"/>
              </a:rPr>
              <a:t>The value </a:t>
            </a:r>
            <a:r>
              <a:rPr lang="en-US" sz="2400" dirty="0">
                <a:latin typeface="Consolas" panose="020B0609020204030204" pitchFamily="49" charset="0"/>
              </a:rPr>
              <a:t>null</a:t>
            </a:r>
            <a:r>
              <a:rPr lang="en-US" sz="2400" dirty="0">
                <a:latin typeface="+mn-lt"/>
              </a:rPr>
              <a:t> represents a reference that does </a:t>
            </a:r>
            <a:r>
              <a:rPr lang="en-US" sz="2400" b="1" dirty="0">
                <a:latin typeface="+mn-lt"/>
              </a:rPr>
              <a:t>not</a:t>
            </a:r>
            <a:r>
              <a:rPr lang="en-US" sz="2400" dirty="0">
                <a:latin typeface="+mn-lt"/>
              </a:rPr>
              <a:t> refer to an object, whereas the empty </a:t>
            </a:r>
            <a:r>
              <a:rPr lang="en-US" sz="2400" dirty="0">
                <a:latin typeface="Consolas" panose="020B0609020204030204" pitchFamily="49" charset="0"/>
              </a:rPr>
              <a:t>string</a:t>
            </a:r>
            <a:r>
              <a:rPr lang="en-US" sz="2400" dirty="0">
                <a:latin typeface="+mn-lt"/>
              </a:rPr>
              <a:t> is a </a:t>
            </a:r>
            <a:r>
              <a:rPr lang="en-US" sz="2400" dirty="0">
                <a:latin typeface="Consolas" panose="020B0609020204030204" pitchFamily="49" charset="0"/>
              </a:rPr>
              <a:t>string</a:t>
            </a:r>
            <a:r>
              <a:rPr lang="en-US" sz="2400" dirty="0">
                <a:latin typeface="+mn-lt"/>
              </a:rPr>
              <a:t> object that does not contain any characters.</a:t>
            </a:r>
          </a:p>
        </p:txBody>
      </p:sp>
    </p:spTree>
    <p:extLst>
      <p:ext uri="{BB962C8B-B14F-4D97-AF65-F5344CB8AC3E}">
        <p14:creationId xmlns:p14="http://schemas.microsoft.com/office/powerpoint/2010/main" val="2142620796"/>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7.19 Reference-Type </a:t>
            </a:r>
            <a:r>
              <a:rPr lang="en-US" dirty="0" smtClean="0"/>
              <a:t>Variable</a:t>
            </a:r>
            <a:endParaRPr lang="en-US" b="0" dirty="0"/>
          </a:p>
        </p:txBody>
      </p:sp>
      <p:pic>
        <p:nvPicPr>
          <p:cNvPr id="3" name="Picture 2" descr="The reference type variable. Line 1: account my account, = new account, left parenthesis, right parenthesis, semicolon. The reference type variable consist of two boxes namely, my account and account object. The account object contains the variable name. An arrow points from my account to account object. This arrow represents the location of the account object. A variable, my account of a reference type, account contains the location of an account objec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438" y="1973185"/>
            <a:ext cx="7995036" cy="2161997"/>
          </a:xfrm>
          <a:prstGeom prst="rect">
            <a:avLst/>
          </a:prstGeom>
        </p:spPr>
      </p:pic>
    </p:spTree>
    <p:extLst>
      <p:ext uri="{BB962C8B-B14F-4D97-AF65-F5344CB8AC3E}">
        <p14:creationId xmlns:p14="http://schemas.microsoft.com/office/powerpoint/2010/main" val="15137909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Observation 7.5</a:t>
            </a:r>
          </a:p>
        </p:txBody>
      </p:sp>
      <p:sp>
        <p:nvSpPr>
          <p:cNvPr id="3" name="Text Placeholder 2"/>
          <p:cNvSpPr>
            <a:spLocks noGrp="1"/>
          </p:cNvSpPr>
          <p:nvPr>
            <p:ph type="body" idx="1"/>
          </p:nvPr>
        </p:nvSpPr>
        <p:spPr/>
        <p:txBody>
          <a:bodyPr/>
          <a:lstStyle/>
          <a:p>
            <a:pPr marL="0" indent="0">
              <a:buNone/>
            </a:pPr>
            <a:r>
              <a:rPr lang="en-US" sz="2400" dirty="0">
                <a:latin typeface="+mn-lt"/>
              </a:rPr>
              <a:t>A variable’s declared type (e.g., </a:t>
            </a:r>
            <a:r>
              <a:rPr lang="en-US" sz="2400" dirty="0">
                <a:latin typeface="Consolas" panose="020B0609020204030204" pitchFamily="49" charset="0"/>
                <a:cs typeface="Consolas" panose="020B0609020204030204" pitchFamily="49" charset="0"/>
              </a:rPr>
              <a:t>int</a:t>
            </a:r>
            <a:r>
              <a:rPr lang="en-US" sz="2400" dirty="0">
                <a:latin typeface="+mn-lt"/>
              </a:rPr>
              <a:t> or </a:t>
            </a:r>
            <a:r>
              <a:rPr lang="en-US" sz="2400" dirty="0">
                <a:latin typeface="Consolas" panose="020B0609020204030204" pitchFamily="49" charset="0"/>
                <a:cs typeface="Consolas" panose="020B0609020204030204" pitchFamily="49" charset="0"/>
              </a:rPr>
              <a:t>Account</a:t>
            </a:r>
            <a:r>
              <a:rPr lang="en-US" sz="2400" dirty="0">
                <a:latin typeface="+mn-lt"/>
              </a:rPr>
              <a:t>) indicates whether the variable is of </a:t>
            </a:r>
            <a:r>
              <a:rPr lang="en-US" sz="2400" dirty="0" smtClean="0">
                <a:latin typeface="+mn-lt"/>
              </a:rPr>
              <a:t>a value </a:t>
            </a:r>
            <a:r>
              <a:rPr lang="en-US" sz="2400" dirty="0">
                <a:latin typeface="+mn-lt"/>
              </a:rPr>
              <a:t>type or a reference type. If a variable’s type is one of the simple types (Appendix B</a:t>
            </a:r>
            <a:r>
              <a:rPr lang="en-US" sz="2400" dirty="0" smtClean="0">
                <a:latin typeface="+mn-lt"/>
              </a:rPr>
              <a:t>), an </a:t>
            </a:r>
            <a:r>
              <a:rPr lang="en-US" sz="2400" dirty="0">
                <a:latin typeface="Consolas" panose="020B0609020204030204" pitchFamily="49" charset="0"/>
                <a:cs typeface="Consolas" panose="020B0609020204030204" pitchFamily="49" charset="0"/>
              </a:rPr>
              <a:t>enum</a:t>
            </a:r>
            <a:r>
              <a:rPr lang="en-US" sz="2400" dirty="0">
                <a:latin typeface="+mn-lt"/>
              </a:rPr>
              <a:t> type or a </a:t>
            </a:r>
            <a:r>
              <a:rPr lang="en-US" sz="2400" dirty="0">
                <a:latin typeface="Consolas" panose="020B0609020204030204" pitchFamily="49" charset="0"/>
                <a:cs typeface="Consolas" panose="020B0609020204030204" pitchFamily="49" charset="0"/>
              </a:rPr>
              <a:t>struct</a:t>
            </a:r>
            <a:r>
              <a:rPr lang="en-US" sz="2400" dirty="0">
                <a:latin typeface="+mn-lt"/>
              </a:rPr>
              <a:t> type (which we introduce in Section 10.13), then it’s a </a:t>
            </a:r>
            <a:r>
              <a:rPr lang="en-US" sz="2400" dirty="0" smtClean="0">
                <a:latin typeface="+mn-lt"/>
              </a:rPr>
              <a:t>value type</a:t>
            </a:r>
            <a:r>
              <a:rPr lang="en-US" sz="2400" dirty="0">
                <a:latin typeface="+mn-lt"/>
              </a:rPr>
              <a:t>. Classes like </a:t>
            </a:r>
            <a:r>
              <a:rPr lang="en-US" sz="2400" dirty="0">
                <a:latin typeface="Consolas" panose="020B0609020204030204" pitchFamily="49" charset="0"/>
                <a:cs typeface="Consolas" panose="020B0609020204030204" pitchFamily="49" charset="0"/>
              </a:rPr>
              <a:t>Account</a:t>
            </a:r>
            <a:r>
              <a:rPr lang="en-US" sz="2400" dirty="0">
                <a:latin typeface="+mn-lt"/>
              </a:rPr>
              <a:t> are reference types.</a:t>
            </a:r>
          </a:p>
        </p:txBody>
      </p:sp>
    </p:spTree>
    <p:extLst>
      <p:ext uri="{BB962C8B-B14F-4D97-AF65-F5344CB8AC3E}">
        <p14:creationId xmlns:p14="http://schemas.microsoft.com/office/powerpoint/2010/main" val="230276924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7.18</a:t>
            </a:r>
            <a:r>
              <a:rPr lang="en-US" dirty="0"/>
              <a:t> Passing Arguments: Pass-By-Value vs. Pass-By-Reference </a:t>
            </a:r>
            <a:r>
              <a:rPr lang="en-US" sz="2000" b="0" dirty="0" smtClean="0"/>
              <a:t>(1 of 3)</a:t>
            </a:r>
            <a:endParaRPr lang="en-US" sz="2000" b="0" dirty="0"/>
          </a:p>
        </p:txBody>
      </p:sp>
      <p:sp>
        <p:nvSpPr>
          <p:cNvPr id="3" name="Text Placeholder 2"/>
          <p:cNvSpPr>
            <a:spLocks noGrp="1"/>
          </p:cNvSpPr>
          <p:nvPr>
            <p:ph type="body" idx="1"/>
          </p:nvPr>
        </p:nvSpPr>
        <p:spPr>
          <a:xfrm>
            <a:off x="457200" y="1600201"/>
            <a:ext cx="8229600" cy="1201056"/>
          </a:xfrm>
        </p:spPr>
        <p:txBody>
          <a:bodyPr/>
          <a:lstStyle/>
          <a:p>
            <a:r>
              <a:rPr lang="en-US" sz="2400" dirty="0">
                <a:latin typeface="+mn-lt"/>
              </a:rPr>
              <a:t>Two ways to pass arguments to functions in many programming languages are pass-by-value and</a:t>
            </a:r>
            <a:br>
              <a:rPr lang="en-US" sz="2400" dirty="0">
                <a:latin typeface="+mn-lt"/>
              </a:rPr>
            </a:br>
            <a:r>
              <a:rPr lang="en-US" sz="2400" dirty="0">
                <a:latin typeface="+mn-lt"/>
              </a:rPr>
              <a:t>pass-by-reference.</a:t>
            </a:r>
          </a:p>
          <a:p>
            <a:r>
              <a:rPr lang="en-US" sz="2400" dirty="0">
                <a:latin typeface="+mn-lt"/>
              </a:rPr>
              <a:t>When an argument is passed by value </a:t>
            </a:r>
            <a:endParaRPr lang="en-US" sz="2400" dirty="0" smtClean="0">
              <a:latin typeface="+mn-lt"/>
            </a:endParaRPr>
          </a:p>
        </p:txBody>
      </p:sp>
      <p:graphicFrame>
        <p:nvGraphicFramePr>
          <p:cNvPr id="5" name="Object 4" descr="left parenthesis the default in C sharp right parenthesis."/>
          <p:cNvGraphicFramePr>
            <a:graphicFrameLocks noChangeAspect="1"/>
          </p:cNvGraphicFramePr>
          <p:nvPr>
            <p:extLst>
              <p:ext uri="{D42A27DB-BD31-4B8C-83A1-F6EECF244321}">
                <p14:modId xmlns:p14="http://schemas.microsoft.com/office/powerpoint/2010/main" val="3122816279"/>
              </p:ext>
            </p:extLst>
          </p:nvPr>
        </p:nvGraphicFramePr>
        <p:xfrm>
          <a:off x="6050871" y="3008313"/>
          <a:ext cx="2249487" cy="358775"/>
        </p:xfrm>
        <a:graphic>
          <a:graphicData uri="http://schemas.openxmlformats.org/presentationml/2006/ole">
            <mc:AlternateContent xmlns:mc="http://schemas.openxmlformats.org/markup-compatibility/2006">
              <mc:Choice xmlns:v="urn:schemas-microsoft-com:vml" Requires="v">
                <p:oleObj spid="_x0000_s20606" name="Equation" r:id="rId3" imgW="1269720" imgH="203040" progId="Equation.DSMT4">
                  <p:embed/>
                </p:oleObj>
              </mc:Choice>
              <mc:Fallback>
                <p:oleObj name="Equation" r:id="rId3" imgW="1269720" imgH="203040" progId="Equation.DSMT4">
                  <p:embed/>
                  <p:pic>
                    <p:nvPicPr>
                      <p:cNvPr id="0" name=""/>
                      <p:cNvPicPr/>
                      <p:nvPr/>
                    </p:nvPicPr>
                    <p:blipFill>
                      <a:blip r:embed="rId4"/>
                      <a:stretch>
                        <a:fillRect/>
                      </a:stretch>
                    </p:blipFill>
                    <p:spPr>
                      <a:xfrm>
                        <a:off x="6050871" y="3008313"/>
                        <a:ext cx="2249487" cy="358775"/>
                      </a:xfrm>
                      <a:prstGeom prst="rect">
                        <a:avLst/>
                      </a:prstGeom>
                    </p:spPr>
                  </p:pic>
                </p:oleObj>
              </mc:Fallback>
            </mc:AlternateContent>
          </a:graphicData>
        </a:graphic>
      </p:graphicFrame>
      <p:sp>
        <p:nvSpPr>
          <p:cNvPr id="4" name="Text Placeholder 3"/>
          <p:cNvSpPr>
            <a:spLocks noGrp="1"/>
          </p:cNvSpPr>
          <p:nvPr>
            <p:ph type="body" idx="2"/>
          </p:nvPr>
        </p:nvSpPr>
        <p:spPr>
          <a:xfrm>
            <a:off x="457200" y="3275437"/>
            <a:ext cx="8229600" cy="2163763"/>
          </a:xfrm>
        </p:spPr>
        <p:txBody>
          <a:bodyPr/>
          <a:lstStyle/>
          <a:p>
            <a:pPr marL="257175" indent="0">
              <a:buNone/>
            </a:pPr>
            <a:r>
              <a:rPr lang="en-US" sz="2400" dirty="0">
                <a:latin typeface="+mn-lt"/>
              </a:rPr>
              <a:t>a copy of its value is made and passed to the called function.</a:t>
            </a:r>
          </a:p>
          <a:p>
            <a:r>
              <a:rPr lang="en-US" sz="2400" dirty="0">
                <a:latin typeface="+mn-lt"/>
              </a:rPr>
              <a:t>When an argument is passed by reference, the caller gives the method the ability to access and modify the caller’s original variable</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347929674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7.18 Passing Arguments: Pass-By-Value vs. Pass-By-Reference </a:t>
            </a:r>
            <a:r>
              <a:rPr lang="en-US" sz="2000" b="0" dirty="0" smtClean="0"/>
              <a:t>(2 </a:t>
            </a:r>
            <a:r>
              <a:rPr lang="en-US" sz="2000" b="0" dirty="0"/>
              <a:t>of </a:t>
            </a:r>
            <a:r>
              <a:rPr lang="en-US" sz="2000" b="0" dirty="0" smtClean="0"/>
              <a:t>3)</a:t>
            </a:r>
            <a:endParaRPr lang="en-US" dirty="0"/>
          </a:p>
        </p:txBody>
      </p:sp>
      <p:sp>
        <p:nvSpPr>
          <p:cNvPr id="3" name="Text Placeholder 2"/>
          <p:cNvSpPr>
            <a:spLocks noGrp="1"/>
          </p:cNvSpPr>
          <p:nvPr>
            <p:ph type="body" idx="1"/>
          </p:nvPr>
        </p:nvSpPr>
        <p:spPr/>
        <p:txBody>
          <a:bodyPr/>
          <a:lstStyle/>
          <a:p>
            <a:r>
              <a:rPr lang="en-US" sz="2400" dirty="0">
                <a:latin typeface="+mn-lt"/>
              </a:rPr>
              <a:t>To pass an object by reference into a method, simply provide as an argument in the method call the variable that refers to the object.</a:t>
            </a:r>
          </a:p>
          <a:p>
            <a:r>
              <a:rPr lang="en-US" sz="2400" dirty="0">
                <a:latin typeface="+mn-lt"/>
              </a:rPr>
              <a:t>In the method body, the parameter will refer to the original object in memory, so the called method can access the original object directly.</a:t>
            </a:r>
          </a:p>
          <a:p>
            <a:r>
              <a:rPr lang="en-US" sz="2400" dirty="0">
                <a:latin typeface="+mn-lt"/>
              </a:rPr>
              <a:t>Passing a value-type variable to a method passes a copy of the value.</a:t>
            </a:r>
          </a:p>
        </p:txBody>
      </p:sp>
    </p:spTree>
    <p:extLst>
      <p:ext uri="{BB962C8B-B14F-4D97-AF65-F5344CB8AC3E}">
        <p14:creationId xmlns:p14="http://schemas.microsoft.com/office/powerpoint/2010/main" val="284261890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7.18 Passing Arguments: Pass-By-Value vs. Pass-By-Reference </a:t>
            </a:r>
            <a:r>
              <a:rPr lang="en-US" sz="2000" b="0" dirty="0" smtClean="0"/>
              <a:t>(3 </a:t>
            </a:r>
            <a:r>
              <a:rPr lang="en-US" sz="2000" b="0" dirty="0"/>
              <a:t>of 3)</a:t>
            </a:r>
            <a:endParaRPr lang="en-US" dirty="0"/>
          </a:p>
        </p:txBody>
      </p:sp>
      <p:sp>
        <p:nvSpPr>
          <p:cNvPr id="3" name="Text Placeholder 2"/>
          <p:cNvSpPr>
            <a:spLocks noGrp="1"/>
          </p:cNvSpPr>
          <p:nvPr>
            <p:ph type="body" idx="1"/>
          </p:nvPr>
        </p:nvSpPr>
        <p:spPr/>
        <p:txBody>
          <a:bodyPr/>
          <a:lstStyle/>
          <a:p>
            <a:r>
              <a:rPr lang="en-US" sz="2400" dirty="0">
                <a:latin typeface="+mn-lt"/>
              </a:rPr>
              <a:t>Passing a reference-type variable passes the method a copy of the actual reference that refers to the object.</a:t>
            </a:r>
          </a:p>
          <a:p>
            <a:pPr lvl="1"/>
            <a:r>
              <a:rPr lang="en-US" sz="2400" dirty="0">
                <a:latin typeface="+mn-lt"/>
              </a:rPr>
              <a:t>The reference itself is passed by value, but the method can still use the reference it receives to modify the original object in memory.</a:t>
            </a:r>
          </a:p>
          <a:p>
            <a:r>
              <a:rPr lang="en-US" sz="2400" dirty="0">
                <a:latin typeface="+mn-lt"/>
              </a:rPr>
              <a:t>A </a:t>
            </a:r>
            <a:r>
              <a:rPr lang="en-US" sz="2400" dirty="0">
                <a:latin typeface="Consolas" panose="020B0609020204030204" pitchFamily="49" charset="0"/>
              </a:rPr>
              <a:t>return</a:t>
            </a:r>
            <a:r>
              <a:rPr lang="en-US" sz="2400" dirty="0">
                <a:latin typeface="+mn-lt"/>
              </a:rPr>
              <a:t> statement returns a copy of the value stored in a value-type variable or a copy of the reference stored in a reference-type variable.</a:t>
            </a:r>
          </a:p>
          <a:p>
            <a:r>
              <a:rPr lang="en-US" sz="2400" dirty="0">
                <a:latin typeface="+mn-lt"/>
              </a:rPr>
              <a:t>In effect, objects are always passed by reference</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4237641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7.2.2 Calling Methods</a:t>
            </a:r>
          </a:p>
        </p:txBody>
      </p:sp>
      <p:sp>
        <p:nvSpPr>
          <p:cNvPr id="3" name="Text Placeholder 2"/>
          <p:cNvSpPr>
            <a:spLocks noGrp="1"/>
          </p:cNvSpPr>
          <p:nvPr>
            <p:ph type="body" idx="1"/>
          </p:nvPr>
        </p:nvSpPr>
        <p:spPr/>
        <p:txBody>
          <a:bodyPr/>
          <a:lstStyle/>
          <a:p>
            <a:r>
              <a:rPr lang="en-US" sz="2400" dirty="0">
                <a:latin typeface="+mn-lt"/>
              </a:rPr>
              <a:t>As you know, a method is invoked by a method call, and when the called method completes its task, it returns control and possibly a result to its caller</a:t>
            </a:r>
            <a:r>
              <a:rPr lang="en-US" sz="2400" dirty="0" smtClean="0">
                <a:latin typeface="+mn-lt"/>
              </a:rPr>
              <a:t>.</a:t>
            </a:r>
            <a:endParaRPr lang="en-US" sz="2400" dirty="0">
              <a:latin typeface="+mn-lt"/>
            </a:endParaRPr>
          </a:p>
          <a:p>
            <a:r>
              <a:rPr lang="en-US" sz="2400" dirty="0">
                <a:latin typeface="+mn-lt"/>
              </a:rPr>
              <a:t>An analogy to the method-call-and-return structure is the hierarchical form of management (</a:t>
            </a:r>
            <a:r>
              <a:rPr lang="en-US" sz="2400" dirty="0" smtClean="0">
                <a:latin typeface="+mn-lt"/>
              </a:rPr>
              <a:t>Figure </a:t>
            </a:r>
            <a:r>
              <a:rPr lang="en-US" sz="2400" dirty="0">
                <a:latin typeface="+mn-lt"/>
              </a:rPr>
              <a:t>7.1).</a:t>
            </a:r>
          </a:p>
          <a:p>
            <a:pPr lvl="1"/>
            <a:r>
              <a:rPr lang="en-US" sz="2400" dirty="0">
                <a:latin typeface="+mn-lt"/>
              </a:rPr>
              <a:t>The boss method does not know how the worker method performs its designated tasks.</a:t>
            </a:r>
          </a:p>
          <a:p>
            <a:pPr lvl="1"/>
            <a:r>
              <a:rPr lang="en-US" sz="2400" dirty="0">
                <a:latin typeface="+mn-lt"/>
              </a:rPr>
              <a:t>The worker may also call other worker methods.</a:t>
            </a:r>
          </a:p>
          <a:p>
            <a:r>
              <a:rPr lang="en-US" sz="2400" dirty="0">
                <a:latin typeface="+mn-lt"/>
              </a:rPr>
              <a:t>This hiding of implementation details promotes good software engineering.</a:t>
            </a:r>
          </a:p>
        </p:txBody>
      </p:sp>
    </p:spTree>
    <p:extLst>
      <p:ext uri="{BB962C8B-B14F-4D97-AF65-F5344CB8AC3E}">
        <p14:creationId xmlns:p14="http://schemas.microsoft.com/office/powerpoint/2010/main" val="88627792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Tip 7.1</a:t>
            </a:r>
          </a:p>
        </p:txBody>
      </p:sp>
      <p:sp>
        <p:nvSpPr>
          <p:cNvPr id="3" name="Text Placeholder 2"/>
          <p:cNvSpPr>
            <a:spLocks noGrp="1"/>
          </p:cNvSpPr>
          <p:nvPr>
            <p:ph type="body" idx="1"/>
          </p:nvPr>
        </p:nvSpPr>
        <p:spPr/>
        <p:txBody>
          <a:bodyPr/>
          <a:lstStyle/>
          <a:p>
            <a:pPr marL="0" indent="0">
              <a:buNone/>
            </a:pPr>
            <a:r>
              <a:rPr lang="en-US" sz="2400" dirty="0">
                <a:latin typeface="+mn-lt"/>
              </a:rPr>
              <a:t>A disadvantage of pass-by-value is that, if a large data item is being passed, copying </a:t>
            </a:r>
            <a:r>
              <a:rPr lang="en-US" sz="2400" dirty="0" smtClean="0">
                <a:latin typeface="+mn-lt"/>
              </a:rPr>
              <a:t>that data </a:t>
            </a:r>
            <a:r>
              <a:rPr lang="en-US" sz="2400" dirty="0">
                <a:latin typeface="+mn-lt"/>
              </a:rPr>
              <a:t>can take a considerable amount of execution time and memory space.</a:t>
            </a:r>
          </a:p>
        </p:txBody>
      </p:sp>
    </p:spTree>
    <p:extLst>
      <p:ext uri="{BB962C8B-B14F-4D97-AF65-F5344CB8AC3E}">
        <p14:creationId xmlns:p14="http://schemas.microsoft.com/office/powerpoint/2010/main" val="294784298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Tip </a:t>
            </a:r>
            <a:r>
              <a:rPr lang="en-US" dirty="0" smtClean="0"/>
              <a:t>7.2</a:t>
            </a:r>
            <a:endParaRPr lang="en-US" dirty="0"/>
          </a:p>
        </p:txBody>
      </p:sp>
      <p:sp>
        <p:nvSpPr>
          <p:cNvPr id="3" name="Text Placeholder 2"/>
          <p:cNvSpPr>
            <a:spLocks noGrp="1"/>
          </p:cNvSpPr>
          <p:nvPr>
            <p:ph type="body" idx="1"/>
          </p:nvPr>
        </p:nvSpPr>
        <p:spPr/>
        <p:txBody>
          <a:bodyPr/>
          <a:lstStyle/>
          <a:p>
            <a:pPr marL="0" indent="0">
              <a:buNone/>
            </a:pPr>
            <a:r>
              <a:rPr lang="en-US" sz="2400" dirty="0">
                <a:latin typeface="+mn-lt"/>
              </a:rPr>
              <a:t>Pass-by-reference improves performance by eliminating the pass-by-value overhead </a:t>
            </a:r>
            <a:r>
              <a:rPr lang="en-US" sz="2400" dirty="0" smtClean="0">
                <a:latin typeface="+mn-lt"/>
              </a:rPr>
              <a:t>of copying </a:t>
            </a:r>
            <a:r>
              <a:rPr lang="en-US" sz="2400" dirty="0">
                <a:latin typeface="+mn-lt"/>
              </a:rPr>
              <a:t>large objects.</a:t>
            </a:r>
          </a:p>
        </p:txBody>
      </p:sp>
    </p:spTree>
    <p:extLst>
      <p:ext uri="{BB962C8B-B14F-4D97-AF65-F5344CB8AC3E}">
        <p14:creationId xmlns:p14="http://schemas.microsoft.com/office/powerpoint/2010/main" val="141686804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Observation 7.6</a:t>
            </a:r>
          </a:p>
        </p:txBody>
      </p:sp>
      <p:sp>
        <p:nvSpPr>
          <p:cNvPr id="3" name="Text Placeholder 2"/>
          <p:cNvSpPr>
            <a:spLocks noGrp="1"/>
          </p:cNvSpPr>
          <p:nvPr>
            <p:ph type="body" idx="1"/>
          </p:nvPr>
        </p:nvSpPr>
        <p:spPr/>
        <p:txBody>
          <a:bodyPr/>
          <a:lstStyle/>
          <a:p>
            <a:pPr marL="0" indent="0">
              <a:buNone/>
            </a:pPr>
            <a:r>
              <a:rPr lang="en-US" sz="2400" dirty="0">
                <a:latin typeface="+mn-lt"/>
              </a:rPr>
              <a:t>Pass-by-reference can weaken security; the called method can corrupt the caller’s data.</a:t>
            </a:r>
          </a:p>
        </p:txBody>
      </p:sp>
    </p:spTree>
    <p:extLst>
      <p:ext uri="{BB962C8B-B14F-4D97-AF65-F5344CB8AC3E}">
        <p14:creationId xmlns:p14="http://schemas.microsoft.com/office/powerpoint/2010/main" val="178989821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7.18.1 </a:t>
            </a:r>
            <a:r>
              <a:rPr lang="en-US" dirty="0">
                <a:latin typeface="Consolas" panose="020B0609020204030204" pitchFamily="49" charset="0"/>
              </a:rPr>
              <a:t>Ref</a:t>
            </a:r>
            <a:r>
              <a:rPr lang="en-US" dirty="0"/>
              <a:t> and </a:t>
            </a:r>
            <a:r>
              <a:rPr lang="en-US" dirty="0">
                <a:latin typeface="Consolas" panose="020B0609020204030204" pitchFamily="49" charset="0"/>
              </a:rPr>
              <a:t>out</a:t>
            </a:r>
            <a:r>
              <a:rPr lang="en-US" dirty="0"/>
              <a:t> Parameters</a:t>
            </a:r>
          </a:p>
        </p:txBody>
      </p:sp>
      <p:sp>
        <p:nvSpPr>
          <p:cNvPr id="3" name="Text Placeholder 2"/>
          <p:cNvSpPr>
            <a:spLocks noGrp="1"/>
          </p:cNvSpPr>
          <p:nvPr>
            <p:ph type="body" idx="1"/>
          </p:nvPr>
        </p:nvSpPr>
        <p:spPr/>
        <p:txBody>
          <a:bodyPr/>
          <a:lstStyle/>
          <a:p>
            <a:r>
              <a:rPr lang="en-US" sz="2400" dirty="0">
                <a:latin typeface="+mn-lt"/>
              </a:rPr>
              <a:t>Applying the </a:t>
            </a:r>
            <a:r>
              <a:rPr lang="en-US" sz="2400" dirty="0">
                <a:latin typeface="Consolas" panose="020B0609020204030204" pitchFamily="49" charset="0"/>
              </a:rPr>
              <a:t>ref</a:t>
            </a:r>
            <a:r>
              <a:rPr lang="en-US" sz="2400" dirty="0">
                <a:latin typeface="+mn-lt"/>
              </a:rPr>
              <a:t> keyword to a parameter declaration allows you to pass a variable to a method by reference</a:t>
            </a:r>
          </a:p>
          <a:p>
            <a:r>
              <a:rPr lang="en-US" sz="2400" dirty="0">
                <a:latin typeface="+mn-lt"/>
              </a:rPr>
              <a:t>The </a:t>
            </a:r>
            <a:r>
              <a:rPr lang="en-US" sz="2400" dirty="0">
                <a:latin typeface="Consolas" panose="020B0609020204030204" pitchFamily="49" charset="0"/>
              </a:rPr>
              <a:t>ref</a:t>
            </a:r>
            <a:r>
              <a:rPr lang="en-US" sz="2400" dirty="0">
                <a:latin typeface="+mn-lt"/>
              </a:rPr>
              <a:t> keyword is used for variables that already have been initialized in the calling method.</a:t>
            </a:r>
          </a:p>
          <a:p>
            <a:r>
              <a:rPr lang="en-US" sz="2400" dirty="0">
                <a:latin typeface="+mn-lt"/>
              </a:rPr>
              <a:t>Preceding a parameter with keyword </a:t>
            </a:r>
            <a:r>
              <a:rPr lang="en-US" sz="2400" dirty="0">
                <a:latin typeface="Consolas" panose="020B0609020204030204" pitchFamily="49" charset="0"/>
              </a:rPr>
              <a:t>out</a:t>
            </a:r>
            <a:r>
              <a:rPr lang="en-US" sz="2400" dirty="0">
                <a:latin typeface="+mn-lt"/>
              </a:rPr>
              <a:t> creates an output parameter.</a:t>
            </a:r>
          </a:p>
          <a:p>
            <a:r>
              <a:rPr lang="en-US" sz="2400" dirty="0">
                <a:latin typeface="+mn-lt"/>
              </a:rPr>
              <a:t>This indicates to the compiler that the argument will be passed by reference and that the called method will assign a value to it.</a:t>
            </a:r>
          </a:p>
          <a:p>
            <a:r>
              <a:rPr lang="en-US" sz="2400" dirty="0">
                <a:latin typeface="+mn-lt"/>
              </a:rPr>
              <a:t>A method can return multiple output parameters.</a:t>
            </a:r>
          </a:p>
        </p:txBody>
      </p:sp>
    </p:spTree>
    <p:extLst>
      <p:ext uri="{BB962C8B-B14F-4D97-AF65-F5344CB8AC3E}">
        <p14:creationId xmlns:p14="http://schemas.microsoft.com/office/powerpoint/2010/main" val="336255640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Error </a:t>
            </a:r>
            <a:r>
              <a:rPr lang="en-US" dirty="0" smtClean="0"/>
              <a:t>7.12</a:t>
            </a:r>
            <a:endParaRPr lang="en-US" dirty="0"/>
          </a:p>
        </p:txBody>
      </p:sp>
      <p:sp>
        <p:nvSpPr>
          <p:cNvPr id="3" name="Text Placeholder 2"/>
          <p:cNvSpPr>
            <a:spLocks noGrp="1"/>
          </p:cNvSpPr>
          <p:nvPr>
            <p:ph type="body" idx="1"/>
          </p:nvPr>
        </p:nvSpPr>
        <p:spPr/>
        <p:txBody>
          <a:bodyPr/>
          <a:lstStyle/>
          <a:p>
            <a:pPr marL="0" indent="0">
              <a:buNone/>
            </a:pPr>
            <a:r>
              <a:rPr lang="en-US" sz="2400" dirty="0">
                <a:latin typeface="+mn-lt"/>
              </a:rPr>
              <a:t>When a method call contains an uninitialized variable as an argument to a </a:t>
            </a:r>
            <a:r>
              <a:rPr lang="en-US" sz="2400" dirty="0">
                <a:latin typeface="Consolas" panose="020B0609020204030204" pitchFamily="49" charset="0"/>
                <a:cs typeface="Consolas" panose="020B0609020204030204" pitchFamily="49" charset="0"/>
              </a:rPr>
              <a:t>ref</a:t>
            </a:r>
            <a:r>
              <a:rPr lang="en-US" sz="2400" dirty="0">
                <a:latin typeface="+mn-lt"/>
              </a:rPr>
              <a:t> parameter, the compiler generates an error.</a:t>
            </a:r>
          </a:p>
        </p:txBody>
      </p:sp>
    </p:spTree>
    <p:extLst>
      <p:ext uri="{BB962C8B-B14F-4D97-AF65-F5344CB8AC3E}">
        <p14:creationId xmlns:p14="http://schemas.microsoft.com/office/powerpoint/2010/main" val="34983172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Error </a:t>
            </a:r>
            <a:r>
              <a:rPr lang="en-US" dirty="0" smtClean="0"/>
              <a:t>7.13</a:t>
            </a:r>
            <a:endParaRPr lang="en-US" dirty="0"/>
          </a:p>
        </p:txBody>
      </p:sp>
      <p:sp>
        <p:nvSpPr>
          <p:cNvPr id="3" name="Text Placeholder 2"/>
          <p:cNvSpPr>
            <a:spLocks noGrp="1"/>
          </p:cNvSpPr>
          <p:nvPr>
            <p:ph type="body" idx="1"/>
          </p:nvPr>
        </p:nvSpPr>
        <p:spPr/>
        <p:txBody>
          <a:bodyPr/>
          <a:lstStyle/>
          <a:p>
            <a:pPr marL="0" indent="0">
              <a:buNone/>
            </a:pPr>
            <a:r>
              <a:rPr lang="en-US" sz="2400" dirty="0">
                <a:latin typeface="+mn-lt"/>
              </a:rPr>
              <a:t>If the method does not assign a value to the </a:t>
            </a:r>
            <a:r>
              <a:rPr lang="en-US" sz="2400" dirty="0">
                <a:latin typeface="Consolas" panose="020B0609020204030204" pitchFamily="49" charset="0"/>
                <a:cs typeface="Consolas" panose="020B0609020204030204" pitchFamily="49" charset="0"/>
              </a:rPr>
              <a:t>out</a:t>
            </a:r>
            <a:r>
              <a:rPr lang="en-US" sz="2400" dirty="0">
                <a:latin typeface="+mn-lt"/>
              </a:rPr>
              <a:t> parameter in every possible path of execution, the compiler generates an error. Also, reading an </a:t>
            </a:r>
            <a:r>
              <a:rPr lang="en-US" sz="2400" dirty="0">
                <a:latin typeface="Consolas" panose="020B0609020204030204" pitchFamily="49" charset="0"/>
                <a:cs typeface="Consolas" panose="020B0609020204030204" pitchFamily="49" charset="0"/>
              </a:rPr>
              <a:t>out</a:t>
            </a:r>
            <a:r>
              <a:rPr lang="en-US" sz="2400" dirty="0">
                <a:latin typeface="+mn-lt"/>
              </a:rPr>
              <a:t> parameter before it's assigned a value is also a compilation error.</a:t>
            </a:r>
          </a:p>
        </p:txBody>
      </p:sp>
    </p:spTree>
    <p:extLst>
      <p:ext uri="{BB962C8B-B14F-4D97-AF65-F5344CB8AC3E}">
        <p14:creationId xmlns:p14="http://schemas.microsoft.com/office/powerpoint/2010/main" val="6855559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Observation </a:t>
            </a:r>
            <a:r>
              <a:rPr lang="en-US" dirty="0" smtClean="0"/>
              <a:t>7.7</a:t>
            </a:r>
            <a:endParaRPr lang="en-US" dirty="0"/>
          </a:p>
        </p:txBody>
      </p:sp>
      <p:sp>
        <p:nvSpPr>
          <p:cNvPr id="3" name="Text Placeholder 2"/>
          <p:cNvSpPr>
            <a:spLocks noGrp="1"/>
          </p:cNvSpPr>
          <p:nvPr>
            <p:ph type="body" idx="1"/>
          </p:nvPr>
        </p:nvSpPr>
        <p:spPr/>
        <p:txBody>
          <a:bodyPr/>
          <a:lstStyle/>
          <a:p>
            <a:pPr marL="0" indent="0">
              <a:buNone/>
            </a:pPr>
            <a:r>
              <a:rPr lang="en-US" sz="2400" dirty="0">
                <a:latin typeface="+mn-lt"/>
              </a:rPr>
              <a:t>A method can return only one value to its caller via a return statement, but can return many values by specifying multiple output (</a:t>
            </a:r>
            <a:r>
              <a:rPr lang="en-US" sz="2400" dirty="0">
                <a:latin typeface="Consolas" panose="020B0609020204030204" pitchFamily="49" charset="0"/>
                <a:cs typeface="Consolas" panose="020B0609020204030204" pitchFamily="49" charset="0"/>
              </a:rPr>
              <a:t>ref</a:t>
            </a:r>
            <a:r>
              <a:rPr lang="en-US" sz="2400" dirty="0">
                <a:latin typeface="+mn-lt"/>
              </a:rPr>
              <a:t> and/or </a:t>
            </a:r>
            <a:r>
              <a:rPr lang="en-US" sz="2400" dirty="0" smtClean="0">
                <a:latin typeface="Consolas" panose="020B0609020204030204" pitchFamily="49" charset="0"/>
                <a:cs typeface="Consolas" panose="020B0609020204030204" pitchFamily="49" charset="0"/>
              </a:rPr>
              <a:t>out</a:t>
            </a:r>
            <a:r>
              <a:rPr lang="en-US" sz="2400" dirty="0" smtClean="0">
                <a:latin typeface="+mn-lt"/>
              </a:rPr>
              <a:t>) </a:t>
            </a:r>
            <a:r>
              <a:rPr lang="en-US" sz="2400" dirty="0">
                <a:latin typeface="+mn-lt"/>
              </a:rPr>
              <a:t>parameters.</a:t>
            </a:r>
          </a:p>
        </p:txBody>
      </p:sp>
    </p:spTree>
    <p:extLst>
      <p:ext uri="{BB962C8B-B14F-4D97-AF65-F5344CB8AC3E}">
        <p14:creationId xmlns:p14="http://schemas.microsoft.com/office/powerpoint/2010/main" val="219797858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Observation </a:t>
            </a:r>
            <a:r>
              <a:rPr lang="en-US" dirty="0" smtClean="0"/>
              <a:t>7.8</a:t>
            </a:r>
            <a:endParaRPr lang="en-US" dirty="0"/>
          </a:p>
        </p:txBody>
      </p:sp>
      <p:sp>
        <p:nvSpPr>
          <p:cNvPr id="3" name="Text Placeholder 2"/>
          <p:cNvSpPr>
            <a:spLocks noGrp="1"/>
          </p:cNvSpPr>
          <p:nvPr>
            <p:ph type="body" idx="1"/>
          </p:nvPr>
        </p:nvSpPr>
        <p:spPr>
          <a:xfrm>
            <a:off x="457199" y="1600201"/>
            <a:ext cx="1661887" cy="462000"/>
          </a:xfrm>
        </p:spPr>
        <p:txBody>
          <a:bodyPr/>
          <a:lstStyle/>
          <a:p>
            <a:pPr marL="0" indent="0">
              <a:buNone/>
            </a:pPr>
            <a:r>
              <a:rPr lang="en-US" sz="2400" dirty="0">
                <a:latin typeface="+mn-lt"/>
              </a:rPr>
              <a:t>By default</a:t>
            </a:r>
            <a:r>
              <a:rPr lang="en-US" sz="2400" dirty="0" smtClean="0">
                <a:latin typeface="+mn-lt"/>
              </a:rPr>
              <a:t>,</a:t>
            </a:r>
            <a:endParaRPr lang="en-US" sz="2400" dirty="0">
              <a:latin typeface="+mn-lt"/>
            </a:endParaRPr>
          </a:p>
        </p:txBody>
      </p:sp>
      <p:graphicFrame>
        <p:nvGraphicFramePr>
          <p:cNvPr id="5" name="Object 4" descr="C sharp"/>
          <p:cNvGraphicFramePr>
            <a:graphicFrameLocks noChangeAspect="1"/>
          </p:cNvGraphicFramePr>
          <p:nvPr>
            <p:extLst>
              <p:ext uri="{D42A27DB-BD31-4B8C-83A1-F6EECF244321}">
                <p14:modId xmlns:p14="http://schemas.microsoft.com/office/powerpoint/2010/main" val="2793695016"/>
              </p:ext>
            </p:extLst>
          </p:nvPr>
        </p:nvGraphicFramePr>
        <p:xfrm>
          <a:off x="2010785" y="1715719"/>
          <a:ext cx="470226" cy="346482"/>
        </p:xfrm>
        <a:graphic>
          <a:graphicData uri="http://schemas.openxmlformats.org/presentationml/2006/ole">
            <mc:AlternateContent xmlns:mc="http://schemas.openxmlformats.org/markup-compatibility/2006">
              <mc:Choice xmlns:v="urn:schemas-microsoft-com:vml" Requires="v">
                <p:oleObj spid="_x0000_s21622" name="Equation" r:id="rId3" imgW="241200" imgH="177480" progId="Equation.DSMT4">
                  <p:embed/>
                </p:oleObj>
              </mc:Choice>
              <mc:Fallback>
                <p:oleObj name="Equation" r:id="rId3" imgW="241200" imgH="177480" progId="Equation.DSMT4">
                  <p:embed/>
                  <p:pic>
                    <p:nvPicPr>
                      <p:cNvPr id="0" name=""/>
                      <p:cNvPicPr/>
                      <p:nvPr/>
                    </p:nvPicPr>
                    <p:blipFill>
                      <a:blip r:embed="rId4"/>
                      <a:stretch>
                        <a:fillRect/>
                      </a:stretch>
                    </p:blipFill>
                    <p:spPr>
                      <a:xfrm>
                        <a:off x="2010785" y="1715719"/>
                        <a:ext cx="470226" cy="346482"/>
                      </a:xfrm>
                      <a:prstGeom prst="rect">
                        <a:avLst/>
                      </a:prstGeom>
                    </p:spPr>
                  </p:pic>
                </p:oleObj>
              </mc:Fallback>
            </mc:AlternateContent>
          </a:graphicData>
        </a:graphic>
      </p:graphicFrame>
      <p:sp>
        <p:nvSpPr>
          <p:cNvPr id="4" name="Text Placeholder 3"/>
          <p:cNvSpPr>
            <a:spLocks noGrp="1"/>
          </p:cNvSpPr>
          <p:nvPr>
            <p:ph type="body" idx="2"/>
          </p:nvPr>
        </p:nvSpPr>
        <p:spPr>
          <a:xfrm>
            <a:off x="457200" y="1586968"/>
            <a:ext cx="8229600" cy="3177539"/>
          </a:xfrm>
        </p:spPr>
        <p:txBody>
          <a:bodyPr/>
          <a:lstStyle/>
          <a:p>
            <a:pPr marL="0" indent="1973263">
              <a:buNone/>
            </a:pPr>
            <a:r>
              <a:rPr lang="en-US" sz="2400" dirty="0">
                <a:latin typeface="+mn-lt"/>
              </a:rPr>
              <a:t>does not allow you to choose whether to pass each argument by value or by reference. Value types are passed by value. Objects are not passed to methods; rather, references to objects are passed—the references themselves are passed by value. When a method receives a reference to an object, the method can manipulate the object directly, but the reference value cannot be changed to refer to a new object</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20240968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7.18.2 Demonstrating </a:t>
            </a:r>
            <a:r>
              <a:rPr lang="en-US" dirty="0">
                <a:latin typeface="Consolas" panose="020B0609020204030204" pitchFamily="49" charset="0"/>
              </a:rPr>
              <a:t>Ref</a:t>
            </a:r>
            <a:r>
              <a:rPr lang="en-US" dirty="0"/>
              <a:t>, </a:t>
            </a:r>
            <a:r>
              <a:rPr lang="en-US" dirty="0">
                <a:latin typeface="Consolas" panose="020B0609020204030204" pitchFamily="49" charset="0"/>
              </a:rPr>
              <a:t>out</a:t>
            </a:r>
            <a:r>
              <a:rPr lang="en-US" dirty="0"/>
              <a:t> and Value </a:t>
            </a:r>
            <a:r>
              <a:rPr lang="en-US" dirty="0" smtClean="0"/>
              <a:t>Parameters </a:t>
            </a:r>
            <a:r>
              <a:rPr lang="en-US" sz="2000" b="0" dirty="0" smtClean="0">
                <a:latin typeface="Times New Roman" panose="02020603050405020304" pitchFamily="18" charset="0"/>
                <a:cs typeface="Times New Roman" panose="02020603050405020304" pitchFamily="18" charset="0"/>
              </a:rPr>
              <a:t>(1 of 2)</a:t>
            </a:r>
            <a:endParaRPr lang="en-US" sz="2000" b="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r>
              <a:rPr lang="en-US" sz="2400" dirty="0">
                <a:latin typeface="+mn-lt"/>
              </a:rPr>
              <a:t>The app in </a:t>
            </a:r>
            <a:r>
              <a:rPr lang="en-US" sz="2400" dirty="0" smtClean="0">
                <a:latin typeface="+mn-lt"/>
              </a:rPr>
              <a:t>Figure 7.20 </a:t>
            </a:r>
            <a:r>
              <a:rPr lang="en-US" sz="2400" dirty="0">
                <a:latin typeface="+mn-lt"/>
              </a:rPr>
              <a:t>uses the </a:t>
            </a:r>
            <a:r>
              <a:rPr lang="en-US" sz="2400" dirty="0">
                <a:latin typeface="Consolas" panose="020B0609020204030204" pitchFamily="49" charset="0"/>
              </a:rPr>
              <a:t>ref</a:t>
            </a:r>
            <a:r>
              <a:rPr lang="en-US" sz="2400" dirty="0">
                <a:latin typeface="+mn-lt"/>
              </a:rPr>
              <a:t> and </a:t>
            </a:r>
            <a:r>
              <a:rPr lang="en-US" sz="2400" dirty="0">
                <a:latin typeface="Consolas" panose="020B0609020204030204" pitchFamily="49" charset="0"/>
              </a:rPr>
              <a:t>out</a:t>
            </a:r>
            <a:r>
              <a:rPr lang="en-US" sz="2400" dirty="0">
                <a:latin typeface="+mn-lt"/>
              </a:rPr>
              <a:t> keywords to manipulate integer values</a:t>
            </a:r>
            <a:r>
              <a:rPr lang="en-US" sz="2400" dirty="0" smtClean="0">
                <a:latin typeface="+mn-lt"/>
              </a:rPr>
              <a:t>.</a:t>
            </a:r>
            <a:endParaRPr lang="en-US" sz="2400" dirty="0">
              <a:latin typeface="+mn-lt"/>
            </a:endParaRPr>
          </a:p>
          <a:p>
            <a:r>
              <a:rPr lang="en-US" sz="2400" dirty="0">
                <a:latin typeface="+mn-lt"/>
              </a:rPr>
              <a:t>The class contains three methods that calculate the square of an integer</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297323956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7.20 Reference</a:t>
            </a:r>
            <a:r>
              <a:rPr lang="en-US" dirty="0" smtClean="0"/>
              <a:t>, Output </a:t>
            </a:r>
            <a:r>
              <a:rPr lang="en-US" dirty="0"/>
              <a:t>and Value </a:t>
            </a:r>
            <a:r>
              <a:rPr lang="en-US" dirty="0" smtClean="0"/>
              <a:t>Parameters </a:t>
            </a:r>
            <a:r>
              <a:rPr lang="en-US" sz="2000" b="0" dirty="0" smtClean="0"/>
              <a:t>(1 of 4)</a:t>
            </a:r>
            <a:endParaRPr lang="en-US" sz="2000" b="0" dirty="0"/>
          </a:p>
        </p:txBody>
      </p:sp>
      <p:pic>
        <p:nvPicPr>
          <p:cNvPr id="4" name="Picture 3" descr="Program code. Line 1: forward slash, forward slash, fig.7.20, colon, reference and output parameters, period, c s. Line 2: forward slash, forward slash, reference, comma, output and value parameters. Line 3: using system, semicolon. Line 4: blank. Line 5: class reference and output parameters. Line 6: left brace. Line 7, indented once: forward slash, forward slash, call methods with reference, output and value parameters. Line 8, indented once: static void main, left parenthesis, right parenthesis. Line 9, indented once: left brace. Line 10, indented twice: i n t, y = 5, semicolon, forward slash, forward slash, initialize y to 5. Line 11, indented twice: i n t, z, semicolon, forward slash, forward slash, declares z, but does not initialize it. Line 12: blank. Line 13, indented twice: forward slash, forward slash, display original values of y and z. Line 14, indented twice: console, period, write line, left parenthesis, dollar sign, open quotes, original value of y, colon, left brace, y, right brace, close quotes, right parenthesis, semicolon. Line 15, indented twice: console, period, write line, left parenthesis, open quotes, original value of z, colon, uninitialized, back slash, n, close quotes, right parenthesis, semicolon. Line 16: blank. Line 17, indented twice: forward slash, forward slash, pass y and z by reference. Line 18, indented twice: square r e f, left parenthesis, r e f y, right parenthesis, semicolon, forward slash, forward slash, must use keyword r e f. Line 19, indented twice: square out, left parenthesis, out z, right parenthesis, semicolon, forward slash, forward slash, must use keyword ou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488" y="1689804"/>
            <a:ext cx="8007024" cy="4309383"/>
          </a:xfrm>
          <a:prstGeom prst="rect">
            <a:avLst/>
          </a:prstGeom>
        </p:spPr>
      </p:pic>
    </p:spTree>
    <p:extLst>
      <p:ext uri="{BB962C8B-B14F-4D97-AF65-F5344CB8AC3E}">
        <p14:creationId xmlns:p14="http://schemas.microsoft.com/office/powerpoint/2010/main" val="4160155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a:t>
            </a:r>
            <a:r>
              <a:rPr lang="en-US" dirty="0"/>
              <a:t>7.1 Hierarchical Boss-Method/Worker-Method Relationship</a:t>
            </a:r>
          </a:p>
        </p:txBody>
      </p:sp>
      <p:pic>
        <p:nvPicPr>
          <p:cNvPr id="4" name="Picture 3" descr="The boss occupies the topmost position in the hierarchical boss method. The boss divides the work among three workers. Worker 1 who also acts a boss divides the work among worker 4 and worker 5."/>
          <p:cNvPicPr>
            <a:picLocks noGrp="1" noChangeAspect="1"/>
          </p:cNvPicPr>
          <p:nvPr isPhoto="1"/>
        </p:nvPicPr>
        <p:blipFill rotWithShape="1">
          <a:blip r:embed="rId2">
            <a:lum/>
            <a:extLst>
              <a:ext uri="{28A0092B-C50C-407E-A947-70E740481C1C}">
                <a14:useLocalDpi xmlns:a14="http://schemas.microsoft.com/office/drawing/2010/main" val="0"/>
              </a:ext>
            </a:extLst>
          </a:blip>
          <a:srcRect l="9691" t="10939" r="7394" b="19970"/>
          <a:stretch/>
        </p:blipFill>
        <p:spPr>
          <a:xfrm>
            <a:off x="495856" y="1899665"/>
            <a:ext cx="8121553" cy="3129971"/>
          </a:xfrm>
          <a:prstGeom prst="rect">
            <a:avLst/>
          </a:prstGeom>
          <a:noFill/>
          <a:ln>
            <a:noFill/>
          </a:ln>
        </p:spPr>
      </p:pic>
    </p:spTree>
    <p:extLst>
      <p:ext uri="{BB962C8B-B14F-4D97-AF65-F5344CB8AC3E}">
        <p14:creationId xmlns:p14="http://schemas.microsoft.com/office/powerpoint/2010/main" val="262863441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7.20 Reference, Output and Value </a:t>
            </a:r>
            <a:r>
              <a:rPr lang="en-US" dirty="0" smtClean="0"/>
              <a:t>Parameters </a:t>
            </a:r>
            <a:r>
              <a:rPr lang="en-US" sz="2000" b="0" dirty="0" smtClean="0"/>
              <a:t>(2 of 4)</a:t>
            </a:r>
            <a:endParaRPr lang="en-US" sz="2000" b="0" dirty="0"/>
          </a:p>
        </p:txBody>
      </p:sp>
      <p:pic>
        <p:nvPicPr>
          <p:cNvPr id="3" name="Picture 2" descr="Program code. Line 20: blank. Line 21, indented twice: forward slash, forward slash, display values of y and z after they’re modified by. Line 22, indented twice: forward slash, forward slash, methods square r e f, and square out, respectively. Line 23, indented twice: console, period, write line, left parenthesis, dollar sign, open quotes, value of y after square r e f, colon, left brace, y, right brace, close quotes, right parenthesis, semicolon. Line 24, indented twice: console, period, write line, left parenthesis, dollar sign, open quotes, value of z after square r e f, colon, left brace, z, right brace, back slash, n, close quotes, right parenthesis, semicolon. Line 25: blank. Line 26, indented twice: forward slash, forward slash, pass y and z by value. Line 27, indented twice: square, left parenthesis, y, right parenthesis, semicolon. Line 28, indented twice: square, left parenthesis, z, right parenthesis, semicolon. Line 29: blank. Line 30, indented twice: forward slash, forward slash, display values of y and z after they, apostrophe, re passed to method square. Line 31, indented twice: forward slash, forward slash, to demonstrate that arguments passed by value are not modified. Line 32, indented twice: console, period, write line, left parenthesis, dollar sign, open quotes, value of y after square, colon, left brace, y, right brace, close quotes, right parenthesis, semicolon. Line 33, indented twice: console, period, write line, left parenthesis, dollar sign, open quotes, value of z after square, colon, left brace, z, right brace, close quotes, right parenthesis, semicolon. Line 34, indented once: right brace. Line 35: blank. Line 36, indented once: forward slash, forward slash, uses reference parameter x to modify caller’s variable. Line 37, indented once: static void square r e f, left parenthesis, r e f, i n t, x, right parenthesis. Line 38, indented once: left brace. Line 39, indented twice: x = x asterisk, x, semicolon, forward slash, forward slash, squares value of caller’s variable. Line 40, indented once: right brace. Line 41: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800" y="1670410"/>
            <a:ext cx="7518400" cy="4533900"/>
          </a:xfrm>
          <a:prstGeom prst="rect">
            <a:avLst/>
          </a:prstGeom>
        </p:spPr>
      </p:pic>
    </p:spTree>
    <p:extLst>
      <p:ext uri="{BB962C8B-B14F-4D97-AF65-F5344CB8AC3E}">
        <p14:creationId xmlns:p14="http://schemas.microsoft.com/office/powerpoint/2010/main" val="117948305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7.20 Reference, Output and Value </a:t>
            </a:r>
            <a:r>
              <a:rPr lang="en-US" dirty="0" smtClean="0"/>
              <a:t>Parameters </a:t>
            </a:r>
            <a:r>
              <a:rPr lang="en-US" sz="2000" b="0" dirty="0" smtClean="0"/>
              <a:t>(3 of 4)</a:t>
            </a:r>
            <a:endParaRPr lang="en-US" sz="2000" b="0" dirty="0"/>
          </a:p>
        </p:txBody>
      </p:sp>
      <p:pic>
        <p:nvPicPr>
          <p:cNvPr id="3" name="Picture 2" descr="Program code. Line 42, indented once: forward slash, forward slash, uses output parameter x to assign a value. Line 43, indented once: forward slash, forward slash, to an uninitialized variable. Line 44, indented once: static void square out, left parenthesis, out i n t, x, right parenthesis. Line 45, indented once: left brace. Line 46, indented twice: x = 6, semicolon, forward slash, forward slash, assigns a value to caller’s variable. Line 47, indented twice: x = x asterisk, x, semicolon, forward slash, forward slash, squares value of caller’s variable. Line 48, indented once: right brace. Line 49: blank. Line 50, indented once: forward slash, forward slash, parameter x receives a copy of the value passed as an argument, Line 51, indented once: forward slash, forward slash, so this method cannot modify the caller’s variable. Line 52, indented once: static void square, left parenthesis, i n t, x, right parenthesis. Line 53, indented once: left brace. Line 54, indented twice: x = x asterisk, x, semicolon. Line 55, indented once: right brace. Line 56: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392" y="1701105"/>
            <a:ext cx="7875217" cy="3443740"/>
          </a:xfrm>
          <a:prstGeom prst="rect">
            <a:avLst/>
          </a:prstGeom>
        </p:spPr>
      </p:pic>
    </p:spTree>
    <p:extLst>
      <p:ext uri="{BB962C8B-B14F-4D97-AF65-F5344CB8AC3E}">
        <p14:creationId xmlns:p14="http://schemas.microsoft.com/office/powerpoint/2010/main" val="304335449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7.20 Reference, Output and Value </a:t>
            </a:r>
            <a:r>
              <a:rPr lang="en-US" dirty="0" smtClean="0"/>
              <a:t>Parameters </a:t>
            </a:r>
            <a:r>
              <a:rPr lang="en-US" sz="2000" b="0" dirty="0" smtClean="0"/>
              <a:t>(4 of 4)</a:t>
            </a:r>
            <a:endParaRPr lang="en-US" sz="2000" b="0" dirty="0"/>
          </a:p>
        </p:txBody>
      </p:sp>
      <p:pic>
        <p:nvPicPr>
          <p:cNvPr id="3" name="Picture 2" descr="The output of reference and value parameters. Line 1: original value of y, colon, 5. Line 2: original value of z, colon, uninitialized. Line 3: value of y after square r e f, colon, 25. Line 4: value of z after square out, colon, 36. Line 5: value of y after square, colon, 25. Line 6: value of z after square, colon, 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593" y="1941200"/>
            <a:ext cx="7770815" cy="1942704"/>
          </a:xfrm>
          <a:prstGeom prst="rect">
            <a:avLst/>
          </a:prstGeom>
        </p:spPr>
      </p:pic>
    </p:spTree>
    <p:extLst>
      <p:ext uri="{BB962C8B-B14F-4D97-AF65-F5344CB8AC3E}">
        <p14:creationId xmlns:p14="http://schemas.microsoft.com/office/powerpoint/2010/main" val="213587823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7.18.2 Demonstrating </a:t>
            </a:r>
            <a:r>
              <a:rPr lang="en-US" dirty="0">
                <a:latin typeface="Consolas" panose="020B0609020204030204" pitchFamily="49" charset="0"/>
              </a:rPr>
              <a:t>Ref</a:t>
            </a:r>
            <a:r>
              <a:rPr lang="en-US" dirty="0"/>
              <a:t>, </a:t>
            </a:r>
            <a:r>
              <a:rPr lang="en-US" dirty="0">
                <a:latin typeface="Consolas" panose="020B0609020204030204" pitchFamily="49" charset="0"/>
              </a:rPr>
              <a:t>out</a:t>
            </a:r>
            <a:r>
              <a:rPr lang="en-US" dirty="0"/>
              <a:t> and Value </a:t>
            </a:r>
            <a:r>
              <a:rPr lang="en-US" dirty="0" smtClean="0"/>
              <a:t>Parameters </a:t>
            </a:r>
            <a:r>
              <a:rPr lang="en-US" sz="2000" b="0" dirty="0" smtClean="0"/>
              <a:t>(2 of 2)</a:t>
            </a:r>
            <a:endParaRPr lang="en-US" sz="2000" b="0" dirty="0"/>
          </a:p>
        </p:txBody>
      </p:sp>
      <p:sp>
        <p:nvSpPr>
          <p:cNvPr id="7" name="Text Placeholder 6"/>
          <p:cNvSpPr>
            <a:spLocks noGrp="1"/>
          </p:cNvSpPr>
          <p:nvPr>
            <p:ph type="body" idx="1"/>
          </p:nvPr>
        </p:nvSpPr>
        <p:spPr/>
        <p:txBody>
          <a:bodyPr/>
          <a:lstStyle/>
          <a:p>
            <a:r>
              <a:rPr lang="en-US" sz="2400" dirty="0">
                <a:latin typeface="+mn-lt"/>
              </a:rPr>
              <a:t>When you pass a variable to a method with a reference parameter, you must precede the argument with the same keyword (</a:t>
            </a:r>
            <a:r>
              <a:rPr lang="en-US" sz="2400" dirty="0">
                <a:latin typeface="Consolas" panose="020B0609020204030204" pitchFamily="49" charset="0"/>
              </a:rPr>
              <a:t>ref</a:t>
            </a:r>
            <a:r>
              <a:rPr lang="en-US" sz="2400" dirty="0">
                <a:latin typeface="+mn-lt"/>
              </a:rPr>
              <a:t> or </a:t>
            </a:r>
            <a:r>
              <a:rPr lang="en-US" sz="2400" dirty="0">
                <a:latin typeface="Consolas" panose="020B0609020204030204" pitchFamily="49" charset="0"/>
              </a:rPr>
              <a:t>out</a:t>
            </a:r>
            <a:r>
              <a:rPr lang="en-US" sz="2400" dirty="0">
                <a:latin typeface="+mn-lt"/>
              </a:rPr>
              <a:t>) that was used to declare the reference parameter.</a:t>
            </a:r>
          </a:p>
        </p:txBody>
      </p:sp>
    </p:spTree>
    <p:extLst>
      <p:ext uri="{BB962C8B-B14F-4D97-AF65-F5344CB8AC3E}">
        <p14:creationId xmlns:p14="http://schemas.microsoft.com/office/powerpoint/2010/main" val="328583010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Error </a:t>
            </a:r>
            <a:r>
              <a:rPr lang="en-US" dirty="0" smtClean="0"/>
              <a:t>7.14</a:t>
            </a:r>
            <a:endParaRPr lang="en-US" dirty="0"/>
          </a:p>
        </p:txBody>
      </p:sp>
      <p:sp>
        <p:nvSpPr>
          <p:cNvPr id="3" name="Text Placeholder 2"/>
          <p:cNvSpPr>
            <a:spLocks noGrp="1"/>
          </p:cNvSpPr>
          <p:nvPr>
            <p:ph type="body" idx="1"/>
          </p:nvPr>
        </p:nvSpPr>
        <p:spPr/>
        <p:txBody>
          <a:bodyPr/>
          <a:lstStyle/>
          <a:p>
            <a:pPr marL="0" indent="0">
              <a:buNone/>
            </a:pPr>
            <a:r>
              <a:rPr lang="en-US" sz="2400" dirty="0">
                <a:latin typeface="+mn-lt"/>
              </a:rPr>
              <a:t>The </a:t>
            </a:r>
            <a:r>
              <a:rPr lang="en-US" sz="2400" dirty="0">
                <a:latin typeface="Consolas" panose="020B0609020204030204" pitchFamily="49" charset="0"/>
                <a:cs typeface="Consolas" panose="020B0609020204030204" pitchFamily="49" charset="0"/>
              </a:rPr>
              <a:t>ref</a:t>
            </a:r>
            <a:r>
              <a:rPr lang="en-US" sz="2400" dirty="0">
                <a:latin typeface="+mn-lt"/>
              </a:rPr>
              <a:t> and </a:t>
            </a:r>
            <a:r>
              <a:rPr lang="en-US" sz="2400" dirty="0">
                <a:latin typeface="Consolas" panose="020B0609020204030204" pitchFamily="49" charset="0"/>
                <a:cs typeface="Consolas" panose="020B0609020204030204" pitchFamily="49" charset="0"/>
              </a:rPr>
              <a:t>out</a:t>
            </a:r>
            <a:r>
              <a:rPr lang="en-US" sz="2400" b="1" dirty="0">
                <a:latin typeface="+mn-lt"/>
              </a:rPr>
              <a:t> </a:t>
            </a:r>
            <a:r>
              <a:rPr lang="en-US" sz="2400" dirty="0">
                <a:latin typeface="+mn-lt"/>
              </a:rPr>
              <a:t>arguments in a method call must match the </a:t>
            </a:r>
            <a:r>
              <a:rPr lang="en-US" sz="2400" dirty="0">
                <a:latin typeface="Consolas" panose="020B0609020204030204" pitchFamily="49" charset="0"/>
                <a:cs typeface="Consolas" panose="020B0609020204030204" pitchFamily="49" charset="0"/>
              </a:rPr>
              <a:t>ref</a:t>
            </a:r>
            <a:r>
              <a:rPr lang="en-US" sz="2400" dirty="0">
                <a:latin typeface="+mn-lt"/>
              </a:rPr>
              <a:t> and </a:t>
            </a:r>
            <a:r>
              <a:rPr lang="en-US" sz="2400" dirty="0">
                <a:latin typeface="Consolas" panose="020B0609020204030204" pitchFamily="49" charset="0"/>
                <a:cs typeface="Consolas" panose="020B0609020204030204" pitchFamily="49" charset="0"/>
              </a:rPr>
              <a:t>out</a:t>
            </a:r>
            <a:r>
              <a:rPr lang="en-US" sz="2400" b="1" dirty="0">
                <a:latin typeface="+mn-lt"/>
              </a:rPr>
              <a:t> </a:t>
            </a:r>
            <a:r>
              <a:rPr lang="en-US" sz="2400" dirty="0">
                <a:latin typeface="+mn-lt"/>
              </a:rPr>
              <a:t>parameters specified in the method declaration; otherwise, a compilation error occurs.</a:t>
            </a:r>
          </a:p>
        </p:txBody>
      </p:sp>
    </p:spTree>
    <p:extLst>
      <p:ext uri="{BB962C8B-B14F-4D97-AF65-F5344CB8AC3E}">
        <p14:creationId xmlns:p14="http://schemas.microsoft.com/office/powerpoint/2010/main" val="51790635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lt2"/>
                </a:solidFill>
              </a:rPr>
              <a:t>Copyright</a:t>
            </a:r>
            <a:endParaRPr lang="en-US" dirty="0"/>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860425"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7270236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7.3 Static Methods, Static Variables and Class Math </a:t>
            </a:r>
            <a:r>
              <a:rPr lang="en-US" sz="2000" b="0" dirty="0" smtClean="0"/>
              <a:t>(1 of 2)</a:t>
            </a:r>
            <a:endParaRPr lang="en-US" sz="2000" b="0" dirty="0"/>
          </a:p>
        </p:txBody>
      </p:sp>
      <p:sp>
        <p:nvSpPr>
          <p:cNvPr id="3" name="Text Placeholder 2"/>
          <p:cNvSpPr>
            <a:spLocks noGrp="1"/>
          </p:cNvSpPr>
          <p:nvPr>
            <p:ph type="body" idx="1"/>
          </p:nvPr>
        </p:nvSpPr>
        <p:spPr/>
        <p:txBody>
          <a:bodyPr/>
          <a:lstStyle/>
          <a:p>
            <a:r>
              <a:rPr lang="en-US" sz="2400" dirty="0">
                <a:latin typeface="+mn-lt"/>
              </a:rPr>
              <a:t>A method that applies to the class in which it’s declared as a whole is known as a </a:t>
            </a:r>
            <a:r>
              <a:rPr lang="en-US" sz="2400" dirty="0">
                <a:latin typeface="Consolas" panose="020B0609020204030204" pitchFamily="49" charset="0"/>
              </a:rPr>
              <a:t>static</a:t>
            </a:r>
            <a:r>
              <a:rPr lang="en-US" sz="2400" dirty="0">
                <a:latin typeface="+mn-lt"/>
              </a:rPr>
              <a:t> method.</a:t>
            </a:r>
          </a:p>
          <a:p>
            <a:r>
              <a:rPr lang="en-US" sz="2400" dirty="0">
                <a:latin typeface="+mn-lt"/>
              </a:rPr>
              <a:t>To declare a method as </a:t>
            </a:r>
            <a:r>
              <a:rPr lang="en-US" sz="2400" dirty="0">
                <a:latin typeface="Consolas" panose="020B0609020204030204" pitchFamily="49" charset="0"/>
              </a:rPr>
              <a:t>static</a:t>
            </a:r>
            <a:r>
              <a:rPr lang="en-US" sz="2400" dirty="0">
                <a:latin typeface="+mn-lt"/>
              </a:rPr>
              <a:t>, place the keyword static before the return type in the method’s declaration.</a:t>
            </a:r>
          </a:p>
          <a:p>
            <a:r>
              <a:rPr lang="en-US" sz="2400" dirty="0">
                <a:latin typeface="+mn-lt"/>
              </a:rPr>
              <a:t>You call any </a:t>
            </a:r>
            <a:r>
              <a:rPr lang="en-US" sz="2400" dirty="0">
                <a:latin typeface="Consolas" panose="020B0609020204030204" pitchFamily="49" charset="0"/>
              </a:rPr>
              <a:t>static</a:t>
            </a:r>
            <a:r>
              <a:rPr lang="en-US" sz="2400" dirty="0">
                <a:latin typeface="+mn-lt"/>
              </a:rPr>
              <a:t> method by specifying the name of the class in which the method is declared, followed by the member access </a:t>
            </a:r>
            <a:r>
              <a:rPr lang="en-US" sz="2400" dirty="0" smtClean="0">
                <a:latin typeface="+mn-lt"/>
              </a:rPr>
              <a:t>(</a:t>
            </a:r>
            <a:r>
              <a:rPr lang="en-US" sz="2400" dirty="0" smtClean="0">
                <a:latin typeface="Consolas" panose="020B0609020204030204" pitchFamily="49" charset="0"/>
              </a:rPr>
              <a:t>·</a:t>
            </a:r>
            <a:r>
              <a:rPr lang="en-US" sz="2400" dirty="0" smtClean="0">
                <a:latin typeface="+mn-lt"/>
              </a:rPr>
              <a:t>) </a:t>
            </a:r>
            <a:r>
              <a:rPr lang="en-US" sz="2400" dirty="0">
                <a:latin typeface="+mn-lt"/>
              </a:rPr>
              <a:t>operator and the method name.</a:t>
            </a:r>
          </a:p>
        </p:txBody>
      </p:sp>
    </p:spTree>
    <p:extLst>
      <p:ext uri="{BB962C8B-B14F-4D97-AF65-F5344CB8AC3E}">
        <p14:creationId xmlns:p14="http://schemas.microsoft.com/office/powerpoint/2010/main" val="1507844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7.3.1 Math Class </a:t>
            </a:r>
            <a:r>
              <a:rPr lang="en-US" dirty="0" smtClean="0"/>
              <a:t>Methods </a:t>
            </a:r>
            <a:r>
              <a:rPr lang="en-US" sz="2000" b="0" dirty="0" smtClean="0"/>
              <a:t>(1 of 2)</a:t>
            </a:r>
            <a:endParaRPr lang="en-US" sz="2000" b="0" dirty="0"/>
          </a:p>
        </p:txBody>
      </p:sp>
      <p:sp>
        <p:nvSpPr>
          <p:cNvPr id="3" name="Text Placeholder 2"/>
          <p:cNvSpPr>
            <a:spLocks noGrp="1"/>
          </p:cNvSpPr>
          <p:nvPr>
            <p:ph type="body" idx="1"/>
          </p:nvPr>
        </p:nvSpPr>
        <p:spPr/>
        <p:txBody>
          <a:bodyPr/>
          <a:lstStyle/>
          <a:p>
            <a:r>
              <a:rPr lang="en-US" sz="2400" dirty="0">
                <a:latin typeface="+mn-lt"/>
              </a:rPr>
              <a:t>Class </a:t>
            </a:r>
            <a:r>
              <a:rPr lang="en-US" sz="2400" dirty="0">
                <a:latin typeface="Consolas" panose="020B0609020204030204" pitchFamily="49" charset="0"/>
              </a:rPr>
              <a:t>Math</a:t>
            </a:r>
            <a:r>
              <a:rPr lang="en-US" sz="2400" dirty="0">
                <a:latin typeface="+mn-lt"/>
              </a:rPr>
              <a:t> provides a collection of </a:t>
            </a:r>
            <a:r>
              <a:rPr lang="en-US" sz="2400" dirty="0">
                <a:latin typeface="Consolas" panose="020B0609020204030204" pitchFamily="49" charset="0"/>
              </a:rPr>
              <a:t>static</a:t>
            </a:r>
            <a:r>
              <a:rPr lang="en-US" sz="2400" dirty="0">
                <a:latin typeface="+mn-lt"/>
              </a:rPr>
              <a:t> methods that enable you to perform common mathematical calculations</a:t>
            </a:r>
            <a:r>
              <a:rPr lang="en-US" sz="2400" dirty="0" smtClean="0">
                <a:latin typeface="+mn-lt"/>
              </a:rPr>
              <a:t>.</a:t>
            </a:r>
            <a:endParaRPr lang="en-US" sz="2400" dirty="0">
              <a:latin typeface="+mn-lt"/>
            </a:endParaRPr>
          </a:p>
          <a:p>
            <a:r>
              <a:rPr lang="en-US" sz="2400" dirty="0">
                <a:latin typeface="+mn-lt"/>
              </a:rPr>
              <a:t>You do not need to create a </a:t>
            </a:r>
            <a:r>
              <a:rPr lang="en-US" sz="2400" dirty="0">
                <a:latin typeface="Consolas" panose="020B0609020204030204" pitchFamily="49" charset="0"/>
              </a:rPr>
              <a:t>Math</a:t>
            </a:r>
            <a:r>
              <a:rPr lang="en-US" sz="2400" dirty="0">
                <a:latin typeface="+mn-lt"/>
              </a:rPr>
              <a:t> object before calling method </a:t>
            </a:r>
            <a:r>
              <a:rPr lang="en-US" sz="2400" dirty="0">
                <a:latin typeface="Consolas" panose="020B0609020204030204" pitchFamily="49" charset="0"/>
              </a:rPr>
              <a:t>Sqrt</a:t>
            </a:r>
            <a:r>
              <a:rPr lang="en-US" sz="2400" dirty="0">
                <a:latin typeface="+mn-lt"/>
              </a:rPr>
              <a:t>.</a:t>
            </a:r>
          </a:p>
          <a:p>
            <a:r>
              <a:rPr lang="en-US" sz="2400" dirty="0">
                <a:latin typeface="+mn-lt"/>
              </a:rPr>
              <a:t>Method arguments may be constants, variables or expressions.</a:t>
            </a:r>
          </a:p>
        </p:txBody>
      </p:sp>
    </p:spTree>
    <p:extLst>
      <p:ext uri="{BB962C8B-B14F-4D97-AF65-F5344CB8AC3E}">
        <p14:creationId xmlns:p14="http://schemas.microsoft.com/office/powerpoint/2010/main" val="796631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7.3.1 Math Class </a:t>
            </a:r>
            <a:r>
              <a:rPr lang="en-US" dirty="0" smtClean="0"/>
              <a:t>Methods </a:t>
            </a:r>
            <a:r>
              <a:rPr lang="en-US" sz="2000" b="0" dirty="0" smtClean="0"/>
              <a:t>(2 </a:t>
            </a:r>
            <a:r>
              <a:rPr lang="en-US" sz="2000" b="0" dirty="0"/>
              <a:t>of 2)</a:t>
            </a:r>
            <a:endParaRPr lang="en-US" sz="2000" dirty="0"/>
          </a:p>
        </p:txBody>
      </p:sp>
      <p:sp>
        <p:nvSpPr>
          <p:cNvPr id="3" name="Text Placeholder 2"/>
          <p:cNvSpPr>
            <a:spLocks noGrp="1"/>
          </p:cNvSpPr>
          <p:nvPr>
            <p:ph type="body" idx="1"/>
          </p:nvPr>
        </p:nvSpPr>
        <p:spPr/>
        <p:txBody>
          <a:bodyPr/>
          <a:lstStyle/>
          <a:p>
            <a:r>
              <a:rPr lang="en-US" sz="2400" dirty="0">
                <a:latin typeface="+mn-lt"/>
              </a:rPr>
              <a:t>Figure 7.2 summarizes several Math class methods. In the figure, x and y are of type double.</a:t>
            </a:r>
          </a:p>
        </p:txBody>
      </p:sp>
    </p:spTree>
    <p:extLst>
      <p:ext uri="{BB962C8B-B14F-4D97-AF65-F5344CB8AC3E}">
        <p14:creationId xmlns:p14="http://schemas.microsoft.com/office/powerpoint/2010/main" val="350651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solidFill>
                  <a:srgbClr val="007FA3"/>
                </a:solidFill>
              </a:rPr>
              <a:t>Learning</a:t>
            </a:r>
            <a:r>
              <a:rPr lang="en-US" dirty="0" smtClean="0"/>
              <a:t> </a:t>
            </a:r>
            <a:r>
              <a:rPr lang="en-US" dirty="0">
                <a:solidFill>
                  <a:srgbClr val="007FA3"/>
                </a:solidFill>
              </a:rPr>
              <a:t>Objectives</a:t>
            </a:r>
            <a:r>
              <a:rPr lang="en-US" dirty="0" smtClean="0"/>
              <a:t> </a:t>
            </a:r>
            <a:r>
              <a:rPr lang="en-US" sz="2000" b="0" dirty="0" smtClean="0">
                <a:solidFill>
                  <a:schemeClr val="tx2"/>
                </a:solidFill>
              </a:rPr>
              <a:t>(1 of 2)</a:t>
            </a:r>
            <a:endParaRPr lang="en-US" sz="2000" b="0" dirty="0">
              <a:solidFill>
                <a:schemeClr val="tx2"/>
              </a:solidFill>
            </a:endParaRPr>
          </a:p>
        </p:txBody>
      </p:sp>
      <p:sp>
        <p:nvSpPr>
          <p:cNvPr id="8" name="Text Placeholder 7"/>
          <p:cNvSpPr>
            <a:spLocks noGrp="1"/>
          </p:cNvSpPr>
          <p:nvPr>
            <p:ph type="body" idx="1"/>
          </p:nvPr>
        </p:nvSpPr>
        <p:spPr>
          <a:xfrm>
            <a:off x="457200" y="1600200"/>
            <a:ext cx="8229600" cy="1394511"/>
          </a:xfrm>
        </p:spPr>
        <p:txBody>
          <a:bodyPr/>
          <a:lstStyle/>
          <a:p>
            <a:pPr marL="255600" indent="-255600">
              <a:buSzPct val="100000"/>
            </a:pPr>
            <a:r>
              <a:rPr lang="en-US" sz="2200" dirty="0" smtClean="0">
                <a:latin typeface="+mn-lt"/>
              </a:rPr>
              <a:t>Learn how </a:t>
            </a:r>
            <a:r>
              <a:rPr lang="en-US" sz="2200" dirty="0" smtClean="0">
                <a:latin typeface="Consolas" panose="020B0609020204030204" pitchFamily="49" charset="0"/>
                <a:cs typeface="Consolas" panose="020B0609020204030204" pitchFamily="49" charset="0"/>
              </a:rPr>
              <a:t>static</a:t>
            </a:r>
            <a:r>
              <a:rPr lang="en-US" sz="2200" dirty="0" smtClean="0">
                <a:latin typeface="+mn-lt"/>
              </a:rPr>
              <a:t> methods and variables are associated with classes rather than objects.</a:t>
            </a:r>
          </a:p>
          <a:p>
            <a:pPr marL="255600" indent="-255600">
              <a:buSzPct val="100000"/>
            </a:pPr>
            <a:r>
              <a:rPr lang="en-US" sz="2200" dirty="0" smtClean="0">
                <a:latin typeface="+mn-lt"/>
              </a:rPr>
              <a:t>Use common </a:t>
            </a:r>
            <a:r>
              <a:rPr lang="en-US" sz="2200" dirty="0" smtClean="0">
                <a:latin typeface="Consolas" panose="020B0609020204030204" pitchFamily="49" charset="0"/>
                <a:cs typeface="Consolas" panose="020B0609020204030204" pitchFamily="49" charset="0"/>
              </a:rPr>
              <a:t>Math</a:t>
            </a:r>
            <a:r>
              <a:rPr lang="en-US" sz="2200" dirty="0" smtClean="0">
                <a:latin typeface="+mn-lt"/>
              </a:rPr>
              <a:t> class functions.</a:t>
            </a:r>
          </a:p>
          <a:p>
            <a:pPr marL="255600" indent="-255600">
              <a:buSzPct val="100000"/>
            </a:pPr>
            <a:r>
              <a:rPr lang="en-US" sz="2200" dirty="0" smtClean="0">
                <a:latin typeface="+mn-lt"/>
              </a:rPr>
              <a:t>Learn</a:t>
            </a:r>
            <a:endParaRPr lang="en-US" sz="2200" dirty="0">
              <a:latin typeface="+mn-lt"/>
            </a:endParaRPr>
          </a:p>
        </p:txBody>
      </p:sp>
      <p:graphicFrame>
        <p:nvGraphicFramePr>
          <p:cNvPr id="3" name="Object 2" descr="C sharp's"/>
          <p:cNvGraphicFramePr>
            <a:graphicFrameLocks noChangeAspect="1"/>
          </p:cNvGraphicFramePr>
          <p:nvPr>
            <p:extLst>
              <p:ext uri="{D42A27DB-BD31-4B8C-83A1-F6EECF244321}">
                <p14:modId xmlns:p14="http://schemas.microsoft.com/office/powerpoint/2010/main" val="3241100854"/>
              </p:ext>
            </p:extLst>
          </p:nvPr>
        </p:nvGraphicFramePr>
        <p:xfrm>
          <a:off x="1553120" y="3102000"/>
          <a:ext cx="638455" cy="331051"/>
        </p:xfrm>
        <a:graphic>
          <a:graphicData uri="http://schemas.openxmlformats.org/presentationml/2006/ole">
            <mc:AlternateContent xmlns:mc="http://schemas.openxmlformats.org/markup-compatibility/2006">
              <mc:Choice xmlns:v="urn:schemas-microsoft-com:vml" Requires="v">
                <p:oleObj spid="_x0000_s8404" name="Equation" r:id="rId4" imgW="342720" imgH="177480" progId="Equation.DSMT4">
                  <p:embed/>
                </p:oleObj>
              </mc:Choice>
              <mc:Fallback>
                <p:oleObj name="Equation" r:id="rId4" imgW="342720" imgH="177480" progId="Equation.DSMT4">
                  <p:embed/>
                  <p:pic>
                    <p:nvPicPr>
                      <p:cNvPr id="0" name=""/>
                      <p:cNvPicPr/>
                      <p:nvPr/>
                    </p:nvPicPr>
                    <p:blipFill>
                      <a:blip r:embed="rId5"/>
                      <a:stretch>
                        <a:fillRect/>
                      </a:stretch>
                    </p:blipFill>
                    <p:spPr>
                      <a:xfrm>
                        <a:off x="1553120" y="3102000"/>
                        <a:ext cx="638455" cy="331051"/>
                      </a:xfrm>
                      <a:prstGeom prst="rect">
                        <a:avLst/>
                      </a:prstGeom>
                    </p:spPr>
                  </p:pic>
                </p:oleObj>
              </mc:Fallback>
            </mc:AlternateContent>
          </a:graphicData>
        </a:graphic>
      </p:graphicFrame>
      <p:sp>
        <p:nvSpPr>
          <p:cNvPr id="2" name="Text Placeholder 1"/>
          <p:cNvSpPr>
            <a:spLocks noGrp="1"/>
          </p:cNvSpPr>
          <p:nvPr>
            <p:ph type="body" idx="2"/>
          </p:nvPr>
        </p:nvSpPr>
        <p:spPr>
          <a:xfrm>
            <a:off x="457200" y="2994711"/>
            <a:ext cx="8229600" cy="2840032"/>
          </a:xfrm>
        </p:spPr>
        <p:txBody>
          <a:bodyPr/>
          <a:lstStyle/>
          <a:p>
            <a:pPr marL="261938" indent="1436688">
              <a:buNone/>
            </a:pPr>
            <a:r>
              <a:rPr lang="en-US" sz="2200" dirty="0" smtClean="0">
                <a:latin typeface="+mn-lt"/>
              </a:rPr>
              <a:t>argument </a:t>
            </a:r>
            <a:r>
              <a:rPr lang="en-US" sz="2200" dirty="0">
                <a:latin typeface="+mn-lt"/>
              </a:rPr>
              <a:t>promotion rules for when argument types do not match parameter types exactly.</a:t>
            </a:r>
          </a:p>
          <a:p>
            <a:pPr marL="255600" indent="-255600"/>
            <a:r>
              <a:rPr lang="en-US" sz="2200" dirty="0">
                <a:latin typeface="+mn-lt"/>
              </a:rPr>
              <a:t>Get a high-level overview of various namespaces from the .NET Framework Class Library.</a:t>
            </a:r>
          </a:p>
          <a:p>
            <a:pPr marL="255600" indent="-255600"/>
            <a:r>
              <a:rPr lang="en-US" sz="2200" dirty="0">
                <a:latin typeface="+mn-lt"/>
              </a:rPr>
              <a:t>Use random-number generation to implement game-playing apps</a:t>
            </a:r>
            <a:r>
              <a:rPr lang="en-US" sz="2200" dirty="0" smtClean="0">
                <a:latin typeface="+mn-lt"/>
              </a:rPr>
              <a:t>.</a:t>
            </a:r>
            <a:endParaRPr lang="en-US" sz="2200" dirty="0">
              <a:latin typeface="+mn-lt"/>
            </a:endParaRPr>
          </a:p>
        </p:txBody>
      </p:sp>
    </p:spTree>
    <p:extLst>
      <p:ext uri="{BB962C8B-B14F-4D97-AF65-F5344CB8AC3E}">
        <p14:creationId xmlns:p14="http://schemas.microsoft.com/office/powerpoint/2010/main" val="27037706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7.2 Math Class Methods </a:t>
            </a:r>
            <a:r>
              <a:rPr lang="en-US" sz="2000" b="0" dirty="0" smtClean="0"/>
              <a:t>(1 of 2)</a:t>
            </a:r>
            <a:endParaRPr lang="en-US" sz="2000" b="0" dirty="0"/>
          </a:p>
        </p:txBody>
      </p:sp>
      <p:graphicFrame>
        <p:nvGraphicFramePr>
          <p:cNvPr id="4" name="Table 3" descr="A table titled, math class methods. The table has 6 rows and 3 columns. The columns have the following headings from left to right: method, description, and example. The row entries are as follows. Row 1. Method: a b s, left parenthesis, x, right parenthesis. Description: absolute value of x. Example: a b s, left parenthesis, 23.7, right parenthesis, is 23.7. Example: a b s, left parenthesis, 0.0, right parenthesis, is 0.0. Example: a b s, left parenthesis, negative 23.7, right parenthesis, is 23.7. Row 2. Method: ceiling, left parenthesis, x, right parenthesis. Description: rounds x to the smallest integer not less than x. Example: ceiling, left parenthesis, 9.2, right parenthesis, is 10.0. Example: ceiling, left parenthesis, negative 9.8, right parenthesis, is negative 9.0. Row 3. Method: floor, left parenthesis, x, right parenthesis. Description: rounds x to the largest integer not greater than x. Example: floor, left parenthesis, 9.2, right parenthesis, is 9.0. Example: floor, left parenthesis, negative 9.8, right parenthesis, is negative 10.0. Row 4. Method: cos, left parenthesis, x, right parenthesis. Description: trigonometric cosine of x, left parenthesis, x in radians, right parenthesis. Example: cos, left parenthesis, 0.0, right parenthesis, is 1.0. Row 5. Method: sin, left parenthesis, x, right parenthesis. Description: trigonometric sine of x, left parenthesis, x in radians, right parenthesis. Example, sin, left parenthesis, 0.0, right parenthesis, is 0.0. Row 6. Method: tan, left parenthesis, x, right parenthesis. Description: trigonometric tangent of x, left parenthesis, x in radians, right parenthesis. Example: tan, left parenthesis, 0.0, right parenthesis, is 0.0."/>
          <p:cNvGraphicFramePr>
            <a:graphicFrameLocks noGrp="1"/>
          </p:cNvGraphicFramePr>
          <p:nvPr>
            <p:extLst>
              <p:ext uri="{D42A27DB-BD31-4B8C-83A1-F6EECF244321}">
                <p14:modId xmlns:p14="http://schemas.microsoft.com/office/powerpoint/2010/main" val="1604068468"/>
              </p:ext>
            </p:extLst>
          </p:nvPr>
        </p:nvGraphicFramePr>
        <p:xfrm>
          <a:off x="457200" y="1824964"/>
          <a:ext cx="8236711" cy="3520896"/>
        </p:xfrm>
        <a:graphic>
          <a:graphicData uri="http://schemas.openxmlformats.org/drawingml/2006/table">
            <a:tbl>
              <a:tblPr firstRow="1" bandRow="1">
                <a:tableStyleId>{2D5ABB26-0587-4C30-8999-92F81FD0307C}</a:tableStyleId>
              </a:tblPr>
              <a:tblGrid>
                <a:gridCol w="1487714">
                  <a:extLst>
                    <a:ext uri="{9D8B030D-6E8A-4147-A177-3AD203B41FA5}">
                      <a16:colId xmlns:a16="http://schemas.microsoft.com/office/drawing/2014/main" val="128571175"/>
                    </a:ext>
                  </a:extLst>
                </a:gridCol>
                <a:gridCol w="3802743">
                  <a:extLst>
                    <a:ext uri="{9D8B030D-6E8A-4147-A177-3AD203B41FA5}">
                      <a16:colId xmlns:a16="http://schemas.microsoft.com/office/drawing/2014/main" val="3204479088"/>
                    </a:ext>
                  </a:extLst>
                </a:gridCol>
                <a:gridCol w="2946254">
                  <a:extLst>
                    <a:ext uri="{9D8B030D-6E8A-4147-A177-3AD203B41FA5}">
                      <a16:colId xmlns:a16="http://schemas.microsoft.com/office/drawing/2014/main" val="1424758836"/>
                    </a:ext>
                  </a:extLst>
                </a:gridCol>
              </a:tblGrid>
              <a:tr h="0">
                <a:tc>
                  <a:txBody>
                    <a:bodyPr/>
                    <a:lstStyle/>
                    <a:p>
                      <a:r>
                        <a:rPr lang="en-US" sz="1600" b="1" i="0" u="none" strike="noStrike" cap="none" baseline="0" dirty="0" smtClean="0">
                          <a:solidFill>
                            <a:schemeClr val="tx1"/>
                          </a:solidFill>
                          <a:latin typeface="+mn-lt"/>
                          <a:ea typeface="+mn-ea"/>
                          <a:cs typeface="+mn-cs"/>
                          <a:sym typeface="Arial"/>
                        </a:rPr>
                        <a:t>Method</a:t>
                      </a:r>
                      <a:endParaRPr lang="en-US" sz="1600" b="1" dirty="0"/>
                    </a:p>
                  </a:txBody>
                  <a:tcPr marL="119807" marR="119807" marT="59904" marB="599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i="0" u="none" strike="noStrike" cap="none" baseline="0" dirty="0" smtClean="0">
                          <a:solidFill>
                            <a:schemeClr val="tx1"/>
                          </a:solidFill>
                          <a:latin typeface="+mn-lt"/>
                          <a:ea typeface="+mn-ea"/>
                          <a:cs typeface="+mn-cs"/>
                          <a:sym typeface="Arial"/>
                        </a:rPr>
                        <a:t>Description</a:t>
                      </a:r>
                      <a:endParaRPr lang="en-US" sz="1600" b="1" dirty="0"/>
                    </a:p>
                  </a:txBody>
                  <a:tcPr marL="119807" marR="119807" marT="59904" marB="599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i="0" u="none" strike="noStrike" cap="none" baseline="0" dirty="0" smtClean="0">
                          <a:solidFill>
                            <a:schemeClr val="tx1"/>
                          </a:solidFill>
                          <a:latin typeface="+mn-lt"/>
                          <a:ea typeface="+mn-ea"/>
                          <a:cs typeface="+mn-cs"/>
                          <a:sym typeface="Arial"/>
                        </a:rPr>
                        <a:t>Example</a:t>
                      </a:r>
                      <a:endParaRPr lang="en-US" sz="1600" b="1" dirty="0"/>
                    </a:p>
                  </a:txBody>
                  <a:tcPr marL="119807" marR="119807" marT="59904" marB="599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0489200"/>
                  </a:ext>
                </a:extLst>
              </a:tr>
              <a:tr h="0">
                <a:tc>
                  <a:txBody>
                    <a:bodyPr/>
                    <a:lstStyle/>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Abs(</a:t>
                      </a:r>
                      <a:r>
                        <a:rPr lang="en-US" sz="1600" b="0" i="1"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x</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a:t>
                      </a:r>
                      <a:endParaRPr lang="en-US" sz="1600" dirty="0">
                        <a:latin typeface="Consolas" panose="020B0609020204030204" pitchFamily="49" charset="0"/>
                        <a:cs typeface="Consolas" panose="020B0609020204030204" pitchFamily="49" charset="0"/>
                      </a:endParaRPr>
                    </a:p>
                  </a:txBody>
                  <a:tcPr marL="119807" marR="119807" marT="59904" marB="599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absolute value of </a:t>
                      </a:r>
                      <a:r>
                        <a:rPr lang="en-US" sz="1600" b="0" i="1" u="none" strike="noStrike" cap="none" baseline="0" dirty="0" smtClean="0">
                          <a:solidFill>
                            <a:schemeClr val="tx1"/>
                          </a:solidFill>
                          <a:latin typeface="+mn-lt"/>
                          <a:ea typeface="+mn-ea"/>
                          <a:cs typeface="+mn-cs"/>
                          <a:sym typeface="Arial"/>
                        </a:rPr>
                        <a:t>x</a:t>
                      </a:r>
                      <a:endParaRPr lang="en-US" sz="1600" dirty="0"/>
                    </a:p>
                  </a:txBody>
                  <a:tcPr marL="119807" marR="119807" marT="59904" marB="599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Abs(</a:t>
                      </a:r>
                      <a:r>
                        <a:rPr lang="en-US" sz="1600" b="1"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23.7</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a:t>
                      </a:r>
                      <a:r>
                        <a:rPr lang="en-US" sz="1600" b="0" i="0" u="none" strike="noStrike" cap="none" baseline="0" dirty="0" smtClean="0">
                          <a:solidFill>
                            <a:schemeClr val="tx1"/>
                          </a:solidFill>
                          <a:latin typeface="+mn-lt"/>
                          <a:ea typeface="+mn-ea"/>
                          <a:cs typeface="+mn-cs"/>
                          <a:sym typeface="Arial"/>
                        </a:rPr>
                        <a:t> is </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23.7</a:t>
                      </a:r>
                    </a:p>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Abs(</a:t>
                      </a:r>
                      <a:r>
                        <a:rPr lang="en-US" sz="1600" b="1"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0.0</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a:t>
                      </a:r>
                      <a:r>
                        <a:rPr lang="en-US" sz="1600" b="0" i="0" u="none" strike="noStrike" cap="none" baseline="0" dirty="0" smtClean="0">
                          <a:solidFill>
                            <a:schemeClr val="tx1"/>
                          </a:solidFill>
                          <a:latin typeface="+mn-lt"/>
                          <a:ea typeface="+mn-ea"/>
                          <a:cs typeface="+mn-cs"/>
                          <a:sym typeface="Arial"/>
                        </a:rPr>
                        <a:t> is </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0.0</a:t>
                      </a:r>
                    </a:p>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Abs(</a:t>
                      </a:r>
                      <a:r>
                        <a:rPr lang="en-US" sz="1600" b="1"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-23.7</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a:t>
                      </a:r>
                      <a:r>
                        <a:rPr lang="en-US" sz="1600" b="0" i="0" u="none" strike="noStrike" cap="none" baseline="0" dirty="0" smtClean="0">
                          <a:solidFill>
                            <a:schemeClr val="tx1"/>
                          </a:solidFill>
                          <a:latin typeface="+mn-lt"/>
                          <a:ea typeface="+mn-ea"/>
                          <a:cs typeface="+mn-cs"/>
                          <a:sym typeface="Arial"/>
                        </a:rPr>
                        <a:t> is </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23.7</a:t>
                      </a:r>
                      <a:endParaRPr lang="en-US" sz="1600" dirty="0">
                        <a:latin typeface="Consolas" panose="020B0609020204030204" pitchFamily="49" charset="0"/>
                        <a:cs typeface="Consolas" panose="020B0609020204030204" pitchFamily="49" charset="0"/>
                      </a:endParaRPr>
                    </a:p>
                  </a:txBody>
                  <a:tcPr marL="119807" marR="119807" marT="59904" marB="599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1442449"/>
                  </a:ext>
                </a:extLst>
              </a:tr>
              <a:tr h="0">
                <a:tc>
                  <a:txBody>
                    <a:bodyPr/>
                    <a:lstStyle/>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Ceiling(</a:t>
                      </a:r>
                      <a:r>
                        <a:rPr lang="en-US" sz="1600" b="0" i="1"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x</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a:t>
                      </a:r>
                      <a:endParaRPr lang="en-US" sz="1600" dirty="0">
                        <a:latin typeface="Consolas" panose="020B0609020204030204" pitchFamily="49" charset="0"/>
                        <a:cs typeface="Consolas" panose="020B0609020204030204" pitchFamily="49" charset="0"/>
                      </a:endParaRPr>
                    </a:p>
                  </a:txBody>
                  <a:tcPr marL="119807" marR="119807" marT="59904" marB="599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rounds </a:t>
                      </a:r>
                      <a:r>
                        <a:rPr lang="en-US" sz="1600" b="0" i="1" u="none" strike="noStrike" cap="none" baseline="0" dirty="0" smtClean="0">
                          <a:solidFill>
                            <a:schemeClr val="tx1"/>
                          </a:solidFill>
                          <a:latin typeface="+mn-lt"/>
                          <a:ea typeface="+mn-ea"/>
                          <a:cs typeface="+mn-cs"/>
                          <a:sym typeface="Arial"/>
                        </a:rPr>
                        <a:t>x </a:t>
                      </a:r>
                      <a:r>
                        <a:rPr lang="en-US" sz="1600" b="0" i="0" u="none" strike="noStrike" cap="none" baseline="0" dirty="0" smtClean="0">
                          <a:solidFill>
                            <a:schemeClr val="tx1"/>
                          </a:solidFill>
                          <a:latin typeface="+mn-lt"/>
                          <a:ea typeface="+mn-ea"/>
                          <a:cs typeface="+mn-cs"/>
                          <a:sym typeface="Arial"/>
                        </a:rPr>
                        <a:t>to the smallest integer not</a:t>
                      </a:r>
                    </a:p>
                    <a:p>
                      <a:r>
                        <a:rPr lang="en-US" sz="1600" b="0" i="0" u="none" strike="noStrike" cap="none" baseline="0" dirty="0" smtClean="0">
                          <a:solidFill>
                            <a:schemeClr val="tx1"/>
                          </a:solidFill>
                          <a:latin typeface="+mn-lt"/>
                          <a:ea typeface="+mn-ea"/>
                          <a:cs typeface="+mn-cs"/>
                          <a:sym typeface="Arial"/>
                        </a:rPr>
                        <a:t>less than </a:t>
                      </a:r>
                      <a:r>
                        <a:rPr lang="en-US" sz="1600" b="0" i="1" u="none" strike="noStrike" cap="none" baseline="0" dirty="0" smtClean="0">
                          <a:solidFill>
                            <a:schemeClr val="tx1"/>
                          </a:solidFill>
                          <a:latin typeface="+mn-lt"/>
                          <a:ea typeface="+mn-ea"/>
                          <a:cs typeface="+mn-cs"/>
                          <a:sym typeface="Arial"/>
                        </a:rPr>
                        <a:t>x</a:t>
                      </a:r>
                      <a:endParaRPr lang="en-US" sz="1600" dirty="0"/>
                    </a:p>
                  </a:txBody>
                  <a:tcPr marL="119807" marR="119807" marT="59904" marB="599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Ceiling(</a:t>
                      </a:r>
                      <a:r>
                        <a:rPr lang="en-US" sz="1600" b="1"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9.2</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a:t>
                      </a:r>
                      <a:r>
                        <a:rPr lang="en-US" sz="1600" b="0" i="0" u="none" strike="noStrike" cap="none" baseline="0" dirty="0" smtClean="0">
                          <a:solidFill>
                            <a:schemeClr val="tx1"/>
                          </a:solidFill>
                          <a:latin typeface="+mn-lt"/>
                          <a:ea typeface="+mn-ea"/>
                          <a:cs typeface="+mn-cs"/>
                          <a:sym typeface="Arial"/>
                        </a:rPr>
                        <a:t> is </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10.0</a:t>
                      </a:r>
                    </a:p>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Ceiling(</a:t>
                      </a:r>
                      <a:r>
                        <a:rPr lang="en-US" sz="1600" b="1"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-9.8</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a:t>
                      </a:r>
                      <a:r>
                        <a:rPr lang="en-US" sz="1600" b="0" i="0" u="none" strike="noStrike" cap="none" baseline="0" dirty="0" smtClean="0">
                          <a:solidFill>
                            <a:schemeClr val="tx1"/>
                          </a:solidFill>
                          <a:latin typeface="+mn-lt"/>
                          <a:ea typeface="+mn-ea"/>
                          <a:cs typeface="+mn-cs"/>
                          <a:sym typeface="Arial"/>
                        </a:rPr>
                        <a:t> is </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-9.0</a:t>
                      </a:r>
                      <a:endParaRPr lang="en-US" sz="1600" dirty="0">
                        <a:latin typeface="Consolas" panose="020B0609020204030204" pitchFamily="49" charset="0"/>
                        <a:cs typeface="Consolas" panose="020B0609020204030204" pitchFamily="49" charset="0"/>
                      </a:endParaRPr>
                    </a:p>
                  </a:txBody>
                  <a:tcPr marL="119807" marR="119807" marT="59904" marB="599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885924"/>
                  </a:ext>
                </a:extLst>
              </a:tr>
              <a:tr h="0">
                <a:tc>
                  <a:txBody>
                    <a:bodyPr/>
                    <a:lstStyle/>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Floor(</a:t>
                      </a:r>
                      <a:r>
                        <a:rPr lang="en-US" sz="1600" b="0" i="1"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x</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a:t>
                      </a:r>
                      <a:endParaRPr lang="en-US" sz="1600" dirty="0">
                        <a:latin typeface="Consolas" panose="020B0609020204030204" pitchFamily="49" charset="0"/>
                        <a:cs typeface="Consolas" panose="020B0609020204030204" pitchFamily="49" charset="0"/>
                      </a:endParaRPr>
                    </a:p>
                  </a:txBody>
                  <a:tcPr marL="119807" marR="119807" marT="59904" marB="599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rounds </a:t>
                      </a:r>
                      <a:r>
                        <a:rPr lang="en-US" sz="1600" b="0" i="1" u="none" strike="noStrike" cap="none" baseline="0" dirty="0" smtClean="0">
                          <a:solidFill>
                            <a:schemeClr val="tx1"/>
                          </a:solidFill>
                          <a:latin typeface="+mn-lt"/>
                          <a:ea typeface="+mn-ea"/>
                          <a:cs typeface="+mn-cs"/>
                          <a:sym typeface="Arial"/>
                        </a:rPr>
                        <a:t>x </a:t>
                      </a:r>
                      <a:r>
                        <a:rPr lang="en-US" sz="1600" b="0" i="0" u="none" strike="noStrike" cap="none" baseline="0" dirty="0" smtClean="0">
                          <a:solidFill>
                            <a:schemeClr val="tx1"/>
                          </a:solidFill>
                          <a:latin typeface="+mn-lt"/>
                          <a:ea typeface="+mn-ea"/>
                          <a:cs typeface="+mn-cs"/>
                          <a:sym typeface="Arial"/>
                        </a:rPr>
                        <a:t>to the largest integer not</a:t>
                      </a:r>
                    </a:p>
                    <a:p>
                      <a:r>
                        <a:rPr lang="en-US" sz="1600" b="0" i="0" u="none" strike="noStrike" cap="none" baseline="0" dirty="0" smtClean="0">
                          <a:solidFill>
                            <a:schemeClr val="tx1"/>
                          </a:solidFill>
                          <a:latin typeface="+mn-lt"/>
                          <a:ea typeface="+mn-ea"/>
                          <a:cs typeface="+mn-cs"/>
                          <a:sym typeface="Arial"/>
                        </a:rPr>
                        <a:t>greater than </a:t>
                      </a:r>
                      <a:r>
                        <a:rPr lang="en-US" sz="1600" b="0" i="1" u="none" strike="noStrike" cap="none" baseline="0" dirty="0" smtClean="0">
                          <a:solidFill>
                            <a:schemeClr val="tx1"/>
                          </a:solidFill>
                          <a:latin typeface="+mn-lt"/>
                          <a:ea typeface="+mn-ea"/>
                          <a:cs typeface="+mn-cs"/>
                          <a:sym typeface="Arial"/>
                        </a:rPr>
                        <a:t>x</a:t>
                      </a:r>
                      <a:endParaRPr lang="en-US" sz="1600" dirty="0"/>
                    </a:p>
                  </a:txBody>
                  <a:tcPr marL="119807" marR="119807" marT="59904" marB="599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Floor(</a:t>
                      </a:r>
                      <a:r>
                        <a:rPr lang="en-US" sz="1600" b="1"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9.2</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a:t>
                      </a:r>
                      <a:r>
                        <a:rPr lang="en-US" sz="1600" b="0" i="0" u="none" strike="noStrike" cap="none" baseline="0" dirty="0" smtClean="0">
                          <a:solidFill>
                            <a:schemeClr val="tx1"/>
                          </a:solidFill>
                          <a:latin typeface="+mn-lt"/>
                          <a:ea typeface="+mn-ea"/>
                          <a:cs typeface="+mn-cs"/>
                          <a:sym typeface="Arial"/>
                        </a:rPr>
                        <a:t> is </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9.0</a:t>
                      </a:r>
                    </a:p>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Floor(</a:t>
                      </a:r>
                      <a:r>
                        <a:rPr lang="en-US" sz="1600" b="1"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-9.8</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a:t>
                      </a:r>
                      <a:r>
                        <a:rPr lang="en-US" sz="1600" b="0" i="0" u="none" strike="noStrike" cap="none" baseline="0" dirty="0" smtClean="0">
                          <a:solidFill>
                            <a:schemeClr val="tx1"/>
                          </a:solidFill>
                          <a:latin typeface="+mn-lt"/>
                          <a:ea typeface="+mn-ea"/>
                          <a:cs typeface="+mn-cs"/>
                          <a:sym typeface="Arial"/>
                        </a:rPr>
                        <a:t> is </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-10.0</a:t>
                      </a:r>
                      <a:endParaRPr lang="en-US" sz="1600" dirty="0">
                        <a:latin typeface="Consolas" panose="020B0609020204030204" pitchFamily="49" charset="0"/>
                        <a:cs typeface="Consolas" panose="020B0609020204030204" pitchFamily="49" charset="0"/>
                      </a:endParaRPr>
                    </a:p>
                  </a:txBody>
                  <a:tcPr marL="119807" marR="119807" marT="59904" marB="599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0996149"/>
                  </a:ext>
                </a:extLst>
              </a:tr>
              <a:tr h="0">
                <a:tc>
                  <a:txBody>
                    <a:bodyPr/>
                    <a:lstStyle/>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Cos(</a:t>
                      </a:r>
                      <a:r>
                        <a:rPr lang="en-US" sz="1600" b="0" i="1"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x</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a:t>
                      </a:r>
                      <a:endParaRPr lang="en-US" sz="1600" dirty="0">
                        <a:latin typeface="Consolas" panose="020B0609020204030204" pitchFamily="49" charset="0"/>
                        <a:cs typeface="Consolas" panose="020B0609020204030204" pitchFamily="49" charset="0"/>
                      </a:endParaRPr>
                    </a:p>
                  </a:txBody>
                  <a:tcPr marL="119807" marR="119807" marT="59904" marB="599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trigonometric cosine of </a:t>
                      </a:r>
                      <a:r>
                        <a:rPr lang="en-US" sz="1600" b="0" i="1" u="none" strike="noStrike" cap="none" baseline="0" dirty="0" smtClean="0">
                          <a:solidFill>
                            <a:schemeClr val="tx1"/>
                          </a:solidFill>
                          <a:latin typeface="+mn-lt"/>
                          <a:ea typeface="+mn-ea"/>
                          <a:cs typeface="+mn-cs"/>
                          <a:sym typeface="Arial"/>
                        </a:rPr>
                        <a:t>x </a:t>
                      </a:r>
                      <a:r>
                        <a:rPr lang="en-US" sz="1600" b="0" i="0" u="none" strike="noStrike" cap="none" baseline="0" dirty="0" smtClean="0">
                          <a:solidFill>
                            <a:schemeClr val="tx1"/>
                          </a:solidFill>
                          <a:latin typeface="+mn-lt"/>
                          <a:ea typeface="+mn-ea"/>
                          <a:cs typeface="+mn-cs"/>
                          <a:sym typeface="Arial"/>
                        </a:rPr>
                        <a:t>(</a:t>
                      </a:r>
                      <a:r>
                        <a:rPr lang="en-US" sz="1600" b="0" i="1" u="none" strike="noStrike" cap="none" baseline="0" dirty="0" smtClean="0">
                          <a:solidFill>
                            <a:schemeClr val="tx1"/>
                          </a:solidFill>
                          <a:latin typeface="+mn-lt"/>
                          <a:ea typeface="+mn-ea"/>
                          <a:cs typeface="+mn-cs"/>
                          <a:sym typeface="Arial"/>
                        </a:rPr>
                        <a:t>x </a:t>
                      </a:r>
                      <a:r>
                        <a:rPr lang="en-US" sz="1600" b="0" i="0" u="none" strike="noStrike" cap="none" baseline="0" dirty="0" smtClean="0">
                          <a:solidFill>
                            <a:schemeClr val="tx1"/>
                          </a:solidFill>
                          <a:latin typeface="+mn-lt"/>
                          <a:ea typeface="+mn-ea"/>
                          <a:cs typeface="+mn-cs"/>
                          <a:sym typeface="Arial"/>
                        </a:rPr>
                        <a:t>in radians)</a:t>
                      </a:r>
                      <a:endParaRPr lang="en-US" sz="1600" dirty="0"/>
                    </a:p>
                  </a:txBody>
                  <a:tcPr marL="119807" marR="119807" marT="59904" marB="599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Cos(</a:t>
                      </a:r>
                      <a:r>
                        <a:rPr lang="en-US" sz="1600" b="1"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0.0</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a:t>
                      </a:r>
                      <a:r>
                        <a:rPr lang="en-US" sz="1600" b="0" i="0" u="none" strike="noStrike" cap="none" baseline="0" dirty="0" smtClean="0">
                          <a:solidFill>
                            <a:schemeClr val="tx1"/>
                          </a:solidFill>
                          <a:latin typeface="+mn-lt"/>
                          <a:ea typeface="+mn-ea"/>
                          <a:cs typeface="+mn-cs"/>
                          <a:sym typeface="Arial"/>
                        </a:rPr>
                        <a:t> is </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1.0</a:t>
                      </a:r>
                      <a:endParaRPr lang="en-US" sz="1600" dirty="0">
                        <a:latin typeface="Consolas" panose="020B0609020204030204" pitchFamily="49" charset="0"/>
                        <a:cs typeface="Consolas" panose="020B0609020204030204" pitchFamily="49" charset="0"/>
                      </a:endParaRPr>
                    </a:p>
                  </a:txBody>
                  <a:tcPr marL="119807" marR="119807" marT="59904" marB="599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3592484"/>
                  </a:ext>
                </a:extLst>
              </a:tr>
              <a:tr h="0">
                <a:tc>
                  <a:txBody>
                    <a:bodyPr/>
                    <a:lstStyle/>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Sin(</a:t>
                      </a:r>
                      <a:r>
                        <a:rPr lang="en-US" sz="1600" b="0" i="1"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x</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a:t>
                      </a:r>
                      <a:endParaRPr lang="en-US" sz="1600" dirty="0">
                        <a:latin typeface="Consolas" panose="020B0609020204030204" pitchFamily="49" charset="0"/>
                        <a:cs typeface="Consolas" panose="020B0609020204030204" pitchFamily="49" charset="0"/>
                      </a:endParaRPr>
                    </a:p>
                  </a:txBody>
                  <a:tcPr marL="119807" marR="119807" marT="59904" marB="599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trigonometric sine of </a:t>
                      </a:r>
                      <a:r>
                        <a:rPr lang="en-US" sz="1600" b="0" i="1" u="none" strike="noStrike" cap="none" baseline="0" dirty="0" smtClean="0">
                          <a:solidFill>
                            <a:schemeClr val="tx1"/>
                          </a:solidFill>
                          <a:latin typeface="+mn-lt"/>
                          <a:ea typeface="+mn-ea"/>
                          <a:cs typeface="+mn-cs"/>
                          <a:sym typeface="Arial"/>
                        </a:rPr>
                        <a:t>x </a:t>
                      </a:r>
                      <a:r>
                        <a:rPr lang="en-US" sz="1600" b="0" i="0" u="none" strike="noStrike" cap="none" baseline="0" dirty="0" smtClean="0">
                          <a:solidFill>
                            <a:schemeClr val="tx1"/>
                          </a:solidFill>
                          <a:latin typeface="+mn-lt"/>
                          <a:ea typeface="+mn-ea"/>
                          <a:cs typeface="+mn-cs"/>
                          <a:sym typeface="Arial"/>
                        </a:rPr>
                        <a:t>(</a:t>
                      </a:r>
                      <a:r>
                        <a:rPr lang="en-US" sz="1600" b="0" i="1" u="none" strike="noStrike" cap="none" baseline="0" dirty="0" smtClean="0">
                          <a:solidFill>
                            <a:schemeClr val="tx1"/>
                          </a:solidFill>
                          <a:latin typeface="+mn-lt"/>
                          <a:ea typeface="+mn-ea"/>
                          <a:cs typeface="+mn-cs"/>
                          <a:sym typeface="Arial"/>
                        </a:rPr>
                        <a:t>x </a:t>
                      </a:r>
                      <a:r>
                        <a:rPr lang="en-US" sz="1600" b="0" i="0" u="none" strike="noStrike" cap="none" baseline="0" dirty="0" smtClean="0">
                          <a:solidFill>
                            <a:schemeClr val="tx1"/>
                          </a:solidFill>
                          <a:latin typeface="+mn-lt"/>
                          <a:ea typeface="+mn-ea"/>
                          <a:cs typeface="+mn-cs"/>
                          <a:sym typeface="Arial"/>
                        </a:rPr>
                        <a:t>in radians)</a:t>
                      </a:r>
                      <a:endParaRPr lang="en-US" sz="1600" dirty="0"/>
                    </a:p>
                  </a:txBody>
                  <a:tcPr marL="119807" marR="119807" marT="59904" marB="599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Sin(</a:t>
                      </a:r>
                      <a:r>
                        <a:rPr lang="en-US" sz="1600" b="1"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0.0</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a:t>
                      </a:r>
                      <a:r>
                        <a:rPr lang="en-US" sz="1600" b="0" i="0" u="none" strike="noStrike" cap="none" baseline="0" dirty="0" smtClean="0">
                          <a:solidFill>
                            <a:schemeClr val="tx1"/>
                          </a:solidFill>
                          <a:latin typeface="+mn-lt"/>
                          <a:ea typeface="+mn-ea"/>
                          <a:cs typeface="+mn-cs"/>
                          <a:sym typeface="Arial"/>
                        </a:rPr>
                        <a:t> is </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0.0</a:t>
                      </a:r>
                      <a:endParaRPr lang="en-US" sz="1600" dirty="0">
                        <a:latin typeface="Consolas" panose="020B0609020204030204" pitchFamily="49" charset="0"/>
                        <a:cs typeface="Consolas" panose="020B0609020204030204" pitchFamily="49" charset="0"/>
                      </a:endParaRPr>
                    </a:p>
                  </a:txBody>
                  <a:tcPr marL="119807" marR="119807" marT="59904" marB="599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1449654"/>
                  </a:ext>
                </a:extLst>
              </a:tr>
              <a:tr h="0">
                <a:tc>
                  <a:txBody>
                    <a:bodyPr/>
                    <a:lstStyle/>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Tan(</a:t>
                      </a:r>
                      <a:r>
                        <a:rPr lang="en-US" sz="1600" b="0" i="1"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x</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a:t>
                      </a:r>
                      <a:endParaRPr lang="en-US" sz="1600" dirty="0">
                        <a:latin typeface="Consolas" panose="020B0609020204030204" pitchFamily="49" charset="0"/>
                        <a:cs typeface="Consolas" panose="020B0609020204030204" pitchFamily="49" charset="0"/>
                      </a:endParaRPr>
                    </a:p>
                  </a:txBody>
                  <a:tcPr marL="119807" marR="119807" marT="59904" marB="599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trigonometric tangent of </a:t>
                      </a:r>
                      <a:r>
                        <a:rPr lang="en-US" sz="1600" b="0" i="1" u="none" strike="noStrike" cap="none" baseline="0" dirty="0" smtClean="0">
                          <a:solidFill>
                            <a:schemeClr val="tx1"/>
                          </a:solidFill>
                          <a:latin typeface="+mn-lt"/>
                          <a:ea typeface="+mn-ea"/>
                          <a:cs typeface="+mn-cs"/>
                          <a:sym typeface="Arial"/>
                        </a:rPr>
                        <a:t>x </a:t>
                      </a:r>
                      <a:r>
                        <a:rPr lang="en-US" sz="1600" b="0" i="0" u="none" strike="noStrike" cap="none" baseline="0" dirty="0" smtClean="0">
                          <a:solidFill>
                            <a:schemeClr val="tx1"/>
                          </a:solidFill>
                          <a:latin typeface="+mn-lt"/>
                          <a:ea typeface="+mn-ea"/>
                          <a:cs typeface="+mn-cs"/>
                          <a:sym typeface="Arial"/>
                        </a:rPr>
                        <a:t>(</a:t>
                      </a:r>
                      <a:r>
                        <a:rPr lang="en-US" sz="1600" b="0" i="1" u="none" strike="noStrike" cap="none" baseline="0" dirty="0" smtClean="0">
                          <a:solidFill>
                            <a:schemeClr val="tx1"/>
                          </a:solidFill>
                          <a:latin typeface="+mn-lt"/>
                          <a:ea typeface="+mn-ea"/>
                          <a:cs typeface="+mn-cs"/>
                          <a:sym typeface="Arial"/>
                        </a:rPr>
                        <a:t>x </a:t>
                      </a:r>
                      <a:r>
                        <a:rPr lang="en-US" sz="1600" b="0" i="0" u="none" strike="noStrike" cap="none" baseline="0" dirty="0" smtClean="0">
                          <a:solidFill>
                            <a:schemeClr val="tx1"/>
                          </a:solidFill>
                          <a:latin typeface="+mn-lt"/>
                          <a:ea typeface="+mn-ea"/>
                          <a:cs typeface="+mn-cs"/>
                          <a:sym typeface="Arial"/>
                        </a:rPr>
                        <a:t>in radians)</a:t>
                      </a:r>
                      <a:endParaRPr lang="en-US" sz="1600" dirty="0"/>
                    </a:p>
                  </a:txBody>
                  <a:tcPr marL="119807" marR="119807" marT="59904" marB="599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Tan(</a:t>
                      </a:r>
                      <a:r>
                        <a:rPr lang="en-US" sz="1600" b="1"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0.0</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a:t>
                      </a:r>
                      <a:r>
                        <a:rPr lang="en-US" sz="1600" b="0" i="0" u="none" strike="noStrike" cap="none" baseline="0" dirty="0" smtClean="0">
                          <a:solidFill>
                            <a:schemeClr val="tx1"/>
                          </a:solidFill>
                          <a:latin typeface="+mn-lt"/>
                          <a:ea typeface="+mn-ea"/>
                          <a:cs typeface="+mn-cs"/>
                          <a:sym typeface="Arial"/>
                        </a:rPr>
                        <a:t> is </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0.0</a:t>
                      </a:r>
                      <a:endParaRPr lang="en-US" sz="1600" dirty="0">
                        <a:latin typeface="Consolas" panose="020B0609020204030204" pitchFamily="49" charset="0"/>
                        <a:cs typeface="Consolas" panose="020B0609020204030204" pitchFamily="49" charset="0"/>
                      </a:endParaRPr>
                    </a:p>
                  </a:txBody>
                  <a:tcPr marL="119807" marR="119807" marT="59904" marB="599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04411"/>
                  </a:ext>
                </a:extLst>
              </a:tr>
            </a:tbl>
          </a:graphicData>
        </a:graphic>
      </p:graphicFrame>
    </p:spTree>
    <p:extLst>
      <p:ext uri="{BB962C8B-B14F-4D97-AF65-F5344CB8AC3E}">
        <p14:creationId xmlns:p14="http://schemas.microsoft.com/office/powerpoint/2010/main" val="20567710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7.2 </a:t>
            </a:r>
            <a:r>
              <a:rPr lang="en-US" dirty="0" smtClean="0"/>
              <a:t>Math Class Methods </a:t>
            </a:r>
            <a:r>
              <a:rPr lang="en-US" sz="2000" b="0" dirty="0" smtClean="0"/>
              <a:t>(2 </a:t>
            </a:r>
            <a:r>
              <a:rPr lang="en-US" sz="2000" b="0" dirty="0"/>
              <a:t>of 2)</a:t>
            </a:r>
            <a:endParaRPr lang="en-US" dirty="0"/>
          </a:p>
        </p:txBody>
      </p:sp>
      <p:graphicFrame>
        <p:nvGraphicFramePr>
          <p:cNvPr id="4" name="Table 3" descr="A table titled, math class methods. The table has 6 rows and 3 columns. The columns have the following headings from left to right: method, description, and example. The row entries are as follows. Row 1. Method: e x p, left parenthesis, x, right parenthesis. Description: exponential method e to the x. Example: e x p, left parenthesis, 1.0, right parenthesis, is 2.71828. Example: e x p, left parenthesis, 2.0, right parenthesis, is 7.38906. Row 2. Method: log, left parenthesis, x, right parenthesis. Description: natural logarithm of x, left parenthesis, base e, right parenthesis. Example: log, left parenthesis, math, period, e, right parenthesis, is 1.0. Example: log, left parenthesis, math, period e, asterisk, math, period, e, right parenthesis, is 2.0. Row 3. Method: max, left parenthesis, x, y, right parenthesis. Description: larger value of x and y. Example: max, left parenthesis, 2.3, 12.7, right parenthesis, is 12.7. Example: max, left parenthesis, negative 2.3, negative 12.7, right parenthesis, is negative 2.3. Row 4. Method: min, left parenthesis, x, y, right parenthesis. Description: smaller value of x and y. Example: min, left parenthesis, 2.3, 12.7, right parenthesis, is 2.3. Example: min, left parenthesis, negative 2.3, negative 12.7, right parenthesis, is negative 12.7. Row 5. Method: p o w, left parenthesis, x, y, right parenthesis. Description: x raised to the power y, left parenthesis, i.e., x to the y, right parenthesis. Example: p o w, left parenthesis, 2.0, 7.0, right parenthesis, is 128.0. Example: p o w, left parenthesis, 9.0, 0.5, right parenthesis, is 3.0. Row 6. Method: s q r t, left parenthesis, x, right parenthesis. Description: square root of x. Example, s q r t, left parenthesis, 900.0, right parenthesis, is 30.0."/>
          <p:cNvGraphicFramePr>
            <a:graphicFrameLocks noGrp="1"/>
          </p:cNvGraphicFramePr>
          <p:nvPr>
            <p:extLst>
              <p:ext uri="{D42A27DB-BD31-4B8C-83A1-F6EECF244321}">
                <p14:modId xmlns:p14="http://schemas.microsoft.com/office/powerpoint/2010/main" val="4083975845"/>
              </p:ext>
            </p:extLst>
          </p:nvPr>
        </p:nvGraphicFramePr>
        <p:xfrm>
          <a:off x="457200" y="1828098"/>
          <a:ext cx="8013032" cy="3779328"/>
        </p:xfrm>
        <a:graphic>
          <a:graphicData uri="http://schemas.openxmlformats.org/drawingml/2006/table">
            <a:tbl>
              <a:tblPr firstRow="1" bandRow="1">
                <a:tableStyleId>{2D5ABB26-0587-4C30-8999-92F81FD0307C}</a:tableStyleId>
              </a:tblPr>
              <a:tblGrid>
                <a:gridCol w="1487714">
                  <a:extLst>
                    <a:ext uri="{9D8B030D-6E8A-4147-A177-3AD203B41FA5}">
                      <a16:colId xmlns:a16="http://schemas.microsoft.com/office/drawing/2014/main" val="3540889450"/>
                    </a:ext>
                  </a:extLst>
                </a:gridCol>
                <a:gridCol w="3567751">
                  <a:extLst>
                    <a:ext uri="{9D8B030D-6E8A-4147-A177-3AD203B41FA5}">
                      <a16:colId xmlns:a16="http://schemas.microsoft.com/office/drawing/2014/main" val="730223547"/>
                    </a:ext>
                  </a:extLst>
                </a:gridCol>
                <a:gridCol w="2957567">
                  <a:extLst>
                    <a:ext uri="{9D8B030D-6E8A-4147-A177-3AD203B41FA5}">
                      <a16:colId xmlns:a16="http://schemas.microsoft.com/office/drawing/2014/main" val="2789876588"/>
                    </a:ext>
                  </a:extLst>
                </a:gridCol>
              </a:tblGrid>
              <a:tr h="0">
                <a:tc>
                  <a:txBody>
                    <a:bodyPr/>
                    <a:lstStyle/>
                    <a:p>
                      <a:r>
                        <a:rPr lang="en-US" sz="1600" b="1" i="0" u="none" strike="noStrike" cap="none" baseline="0" dirty="0" smtClean="0">
                          <a:solidFill>
                            <a:schemeClr val="tx1"/>
                          </a:solidFill>
                          <a:latin typeface="+mn-lt"/>
                          <a:ea typeface="+mn-ea"/>
                          <a:cs typeface="+mn-cs"/>
                          <a:sym typeface="Arial"/>
                        </a:rPr>
                        <a:t>Method</a:t>
                      </a:r>
                      <a:endParaRPr lang="en-US" sz="1600" b="1" dirty="0"/>
                    </a:p>
                  </a:txBody>
                  <a:tcPr marL="119807" marR="119807" marT="59904" marB="599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i="0" u="none" strike="noStrike" cap="none" baseline="0" dirty="0" smtClean="0">
                          <a:solidFill>
                            <a:schemeClr val="tx1"/>
                          </a:solidFill>
                          <a:latin typeface="+mn-lt"/>
                          <a:ea typeface="+mn-ea"/>
                          <a:cs typeface="+mn-cs"/>
                          <a:sym typeface="Arial"/>
                        </a:rPr>
                        <a:t>Description</a:t>
                      </a:r>
                      <a:endParaRPr lang="en-US" sz="1600" b="1" dirty="0"/>
                    </a:p>
                  </a:txBody>
                  <a:tcPr marL="119807" marR="119807" marT="59904" marB="599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i="0" u="none" strike="noStrike" cap="none" baseline="0" dirty="0" smtClean="0">
                          <a:solidFill>
                            <a:schemeClr val="tx1"/>
                          </a:solidFill>
                          <a:latin typeface="+mn-lt"/>
                          <a:ea typeface="+mn-ea"/>
                          <a:cs typeface="+mn-cs"/>
                          <a:sym typeface="Arial"/>
                        </a:rPr>
                        <a:t>Example</a:t>
                      </a:r>
                      <a:endParaRPr lang="en-US" sz="1600" b="1" dirty="0"/>
                    </a:p>
                  </a:txBody>
                  <a:tcPr marL="119807" marR="119807" marT="59904" marB="599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6862246"/>
                  </a:ext>
                </a:extLst>
              </a:tr>
              <a:tr h="0">
                <a:tc>
                  <a:txBody>
                    <a:bodyPr/>
                    <a:lstStyle/>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Exp(</a:t>
                      </a:r>
                      <a:r>
                        <a:rPr lang="en-US" sz="1600" b="0" i="1"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x</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a:t>
                      </a:r>
                      <a:endParaRPr lang="en-US" sz="1600" dirty="0">
                        <a:latin typeface="Consolas" panose="020B0609020204030204" pitchFamily="49" charset="0"/>
                        <a:cs typeface="Consolas" panose="020B0609020204030204" pitchFamily="49" charset="0"/>
                      </a:endParaRPr>
                    </a:p>
                  </a:txBody>
                  <a:tcPr marL="122241" marR="122241" marT="61120" marB="611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exponential method </a:t>
                      </a:r>
                      <a:r>
                        <a:rPr lang="en-US" sz="400" b="0" i="0" u="none" strike="noStrike" cap="none" dirty="0" smtClean="0">
                          <a:solidFill>
                            <a:schemeClr val="bg1"/>
                          </a:solidFill>
                          <a:effectLst/>
                          <a:latin typeface="+mn-lt"/>
                          <a:ea typeface="+mn-ea"/>
                          <a:cs typeface="+mn-cs"/>
                          <a:sym typeface="Arial"/>
                        </a:rPr>
                        <a:t>E to the x power</a:t>
                      </a:r>
                      <a:endParaRPr lang="en-US" sz="400" dirty="0">
                        <a:solidFill>
                          <a:schemeClr val="bg1"/>
                        </a:solidFill>
                      </a:endParaRPr>
                    </a:p>
                  </a:txBody>
                  <a:tcPr marL="122241" marR="122241" marT="61120" marB="611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Exp(</a:t>
                      </a:r>
                      <a:r>
                        <a:rPr lang="en-US" sz="1600" b="1"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1.0</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a:t>
                      </a:r>
                      <a:r>
                        <a:rPr lang="en-US" sz="1600" b="0" i="0" u="none" strike="noStrike" cap="none" baseline="0" dirty="0" smtClean="0">
                          <a:solidFill>
                            <a:schemeClr val="tx1"/>
                          </a:solidFill>
                          <a:latin typeface="+mn-lt"/>
                          <a:ea typeface="+mn-ea"/>
                          <a:cs typeface="+mn-cs"/>
                          <a:sym typeface="Arial"/>
                        </a:rPr>
                        <a:t> is </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2.71828</a:t>
                      </a:r>
                    </a:p>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Exp(</a:t>
                      </a:r>
                      <a:r>
                        <a:rPr lang="en-US" sz="1600" b="1"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2.0</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a:t>
                      </a:r>
                      <a:r>
                        <a:rPr lang="en-US" sz="1600" b="0" i="0" u="none" strike="noStrike" cap="none" baseline="0" dirty="0" smtClean="0">
                          <a:solidFill>
                            <a:schemeClr val="tx1"/>
                          </a:solidFill>
                          <a:latin typeface="+mn-lt"/>
                          <a:ea typeface="+mn-ea"/>
                          <a:cs typeface="+mn-cs"/>
                          <a:sym typeface="Arial"/>
                        </a:rPr>
                        <a:t> is </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7.38906</a:t>
                      </a:r>
                      <a:endParaRPr lang="en-US" sz="1600" dirty="0">
                        <a:latin typeface="Consolas" panose="020B0609020204030204" pitchFamily="49" charset="0"/>
                        <a:cs typeface="Consolas" panose="020B0609020204030204" pitchFamily="49" charset="0"/>
                      </a:endParaRPr>
                    </a:p>
                  </a:txBody>
                  <a:tcPr marL="122241" marR="122241" marT="61120" marB="611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1752795"/>
                  </a:ext>
                </a:extLst>
              </a:tr>
              <a:tr h="0">
                <a:tc>
                  <a:txBody>
                    <a:bodyPr/>
                    <a:lstStyle/>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Log(</a:t>
                      </a:r>
                      <a:r>
                        <a:rPr lang="en-US" sz="1600" b="0" i="1"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x</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a:t>
                      </a:r>
                      <a:endParaRPr lang="en-US" sz="1600" dirty="0">
                        <a:latin typeface="Consolas" panose="020B0609020204030204" pitchFamily="49" charset="0"/>
                        <a:cs typeface="Consolas" panose="020B0609020204030204" pitchFamily="49" charset="0"/>
                      </a:endParaRPr>
                    </a:p>
                  </a:txBody>
                  <a:tcPr marL="122241" marR="122241" marT="61120" marB="611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natural logarithm of </a:t>
                      </a:r>
                      <a:r>
                        <a:rPr lang="en-US" sz="1600" b="0" i="1" u="none" strike="noStrike" cap="none" baseline="0" dirty="0" smtClean="0">
                          <a:solidFill>
                            <a:schemeClr val="tx1"/>
                          </a:solidFill>
                          <a:latin typeface="+mn-lt"/>
                          <a:ea typeface="+mn-ea"/>
                          <a:cs typeface="+mn-cs"/>
                          <a:sym typeface="Arial"/>
                        </a:rPr>
                        <a:t>x </a:t>
                      </a:r>
                      <a:r>
                        <a:rPr lang="en-US" sz="1600" b="0" i="0" u="none" strike="noStrike" cap="none" baseline="0" dirty="0" smtClean="0">
                          <a:solidFill>
                            <a:schemeClr val="tx1"/>
                          </a:solidFill>
                          <a:latin typeface="+mn-lt"/>
                          <a:ea typeface="+mn-ea"/>
                          <a:cs typeface="+mn-cs"/>
                          <a:sym typeface="Arial"/>
                        </a:rPr>
                        <a:t>(base </a:t>
                      </a:r>
                      <a:r>
                        <a:rPr lang="en-US" sz="1600" b="0" i="1" u="none" strike="noStrike" cap="none" baseline="0" dirty="0" smtClean="0">
                          <a:solidFill>
                            <a:schemeClr val="tx1"/>
                          </a:solidFill>
                          <a:latin typeface="+mn-lt"/>
                          <a:ea typeface="+mn-ea"/>
                          <a:cs typeface="+mn-cs"/>
                          <a:sym typeface="Arial"/>
                        </a:rPr>
                        <a:t>e</a:t>
                      </a:r>
                      <a:r>
                        <a:rPr lang="en-US" sz="1600" b="0" i="0" u="none" strike="noStrike" cap="none" baseline="0" dirty="0" smtClean="0">
                          <a:solidFill>
                            <a:schemeClr val="tx1"/>
                          </a:solidFill>
                          <a:latin typeface="+mn-lt"/>
                          <a:ea typeface="+mn-ea"/>
                          <a:cs typeface="+mn-cs"/>
                          <a:sym typeface="Arial"/>
                        </a:rPr>
                        <a:t>)</a:t>
                      </a:r>
                      <a:endParaRPr lang="en-US" sz="1600" dirty="0"/>
                    </a:p>
                  </a:txBody>
                  <a:tcPr marL="122241" marR="122241" marT="61120" marB="611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Log(</a:t>
                      </a:r>
                      <a:r>
                        <a:rPr lang="en-US" sz="1600" b="1"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Math.E</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a:t>
                      </a:r>
                      <a:r>
                        <a:rPr lang="en-US" sz="1600" b="0" i="0" u="none" strike="noStrike" cap="none" baseline="0" dirty="0" smtClean="0">
                          <a:solidFill>
                            <a:schemeClr val="tx1"/>
                          </a:solidFill>
                          <a:latin typeface="+mn-lt"/>
                          <a:ea typeface="+mn-ea"/>
                          <a:cs typeface="+mn-cs"/>
                          <a:sym typeface="Arial"/>
                        </a:rPr>
                        <a:t> is </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1.0</a:t>
                      </a:r>
                    </a:p>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Log(</a:t>
                      </a:r>
                      <a:r>
                        <a:rPr lang="en-US" sz="1600" b="1"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Math.E</a:t>
                      </a:r>
                      <a:r>
                        <a:rPr lang="en-US" sz="1600" b="0" i="0" u="none" strike="noStrike" cap="none" baseline="0" dirty="0" smtClean="0">
                          <a:solidFill>
                            <a:schemeClr val="tx1"/>
                          </a:solidFill>
                          <a:latin typeface="+mn-lt"/>
                          <a:ea typeface="+mn-ea"/>
                          <a:cs typeface="Consolas" panose="020B0609020204030204" pitchFamily="49" charset="0"/>
                          <a:sym typeface="Arial"/>
                        </a:rPr>
                        <a:t> * </a:t>
                      </a:r>
                      <a:r>
                        <a:rPr lang="en-US" sz="1600" b="1"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Math.E</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a:t>
                      </a:r>
                      <a:r>
                        <a:rPr lang="en-US" sz="1600" b="0" i="0" u="none" strike="noStrike" cap="none" baseline="0" dirty="0" smtClean="0">
                          <a:solidFill>
                            <a:schemeClr val="tx1"/>
                          </a:solidFill>
                          <a:latin typeface="+mn-lt"/>
                          <a:ea typeface="+mn-ea"/>
                          <a:cs typeface="+mn-cs"/>
                          <a:sym typeface="Arial"/>
                        </a:rPr>
                        <a:t> is </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2.0</a:t>
                      </a:r>
                      <a:endParaRPr lang="en-US" sz="1600" dirty="0">
                        <a:latin typeface="Consolas" panose="020B0609020204030204" pitchFamily="49" charset="0"/>
                        <a:cs typeface="Consolas" panose="020B0609020204030204" pitchFamily="49" charset="0"/>
                      </a:endParaRPr>
                    </a:p>
                  </a:txBody>
                  <a:tcPr marL="122241" marR="122241" marT="61120" marB="611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1352765"/>
                  </a:ext>
                </a:extLst>
              </a:tr>
              <a:tr h="0">
                <a:tc>
                  <a:txBody>
                    <a:bodyPr/>
                    <a:lstStyle/>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Max(</a:t>
                      </a:r>
                      <a:r>
                        <a:rPr lang="en-US" sz="1600" b="0" i="1"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x</a:t>
                      </a:r>
                      <a:r>
                        <a:rPr lang="en-US" sz="1600" b="0" i="0" u="none" strike="noStrike" cap="none" baseline="0" dirty="0" smtClean="0">
                          <a:solidFill>
                            <a:schemeClr val="tx1"/>
                          </a:solidFill>
                          <a:latin typeface="+mn-lt"/>
                          <a:ea typeface="+mn-ea"/>
                          <a:cs typeface="Consolas" panose="020B0609020204030204" pitchFamily="49" charset="0"/>
                          <a:sym typeface="Arial"/>
                        </a:rPr>
                        <a:t>, </a:t>
                      </a:r>
                      <a:r>
                        <a:rPr lang="en-US" sz="1600" b="0" i="1"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y</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a:t>
                      </a:r>
                      <a:endParaRPr lang="en-US" sz="1600" dirty="0">
                        <a:latin typeface="Consolas" panose="020B0609020204030204" pitchFamily="49" charset="0"/>
                        <a:cs typeface="Consolas" panose="020B0609020204030204" pitchFamily="49" charset="0"/>
                      </a:endParaRPr>
                    </a:p>
                  </a:txBody>
                  <a:tcPr marL="122241" marR="122241" marT="61120" marB="611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larger value of </a:t>
                      </a:r>
                      <a:r>
                        <a:rPr lang="en-US" sz="1600" b="0" i="1" u="none" strike="noStrike" cap="none" baseline="0" dirty="0" smtClean="0">
                          <a:solidFill>
                            <a:schemeClr val="tx1"/>
                          </a:solidFill>
                          <a:latin typeface="+mn-lt"/>
                          <a:ea typeface="+mn-ea"/>
                          <a:cs typeface="+mn-cs"/>
                          <a:sym typeface="Arial"/>
                        </a:rPr>
                        <a:t>x </a:t>
                      </a:r>
                      <a:r>
                        <a:rPr lang="en-US" sz="1600" b="0" i="0" u="none" strike="noStrike" cap="none" baseline="0" dirty="0" smtClean="0">
                          <a:solidFill>
                            <a:schemeClr val="tx1"/>
                          </a:solidFill>
                          <a:latin typeface="+mn-lt"/>
                          <a:ea typeface="+mn-ea"/>
                          <a:cs typeface="+mn-cs"/>
                          <a:sym typeface="Arial"/>
                        </a:rPr>
                        <a:t>and </a:t>
                      </a:r>
                      <a:r>
                        <a:rPr lang="en-US" sz="1600" b="0" i="1" u="none" strike="noStrike" cap="none" baseline="0" dirty="0" smtClean="0">
                          <a:solidFill>
                            <a:schemeClr val="tx1"/>
                          </a:solidFill>
                          <a:latin typeface="+mn-lt"/>
                          <a:ea typeface="+mn-ea"/>
                          <a:cs typeface="+mn-cs"/>
                          <a:sym typeface="Arial"/>
                        </a:rPr>
                        <a:t>y</a:t>
                      </a:r>
                      <a:endParaRPr lang="en-US" sz="1600" dirty="0"/>
                    </a:p>
                  </a:txBody>
                  <a:tcPr marL="122241" marR="122241" marT="61120" marB="611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Max(</a:t>
                      </a:r>
                      <a:r>
                        <a:rPr lang="en-US" sz="1600" b="1"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2.3</a:t>
                      </a:r>
                      <a:r>
                        <a:rPr lang="en-US" sz="1600" b="0" i="0" u="none" strike="noStrike" cap="none" baseline="0" dirty="0" smtClean="0">
                          <a:solidFill>
                            <a:schemeClr val="tx1"/>
                          </a:solidFill>
                          <a:latin typeface="+mn-lt"/>
                          <a:ea typeface="+mn-ea"/>
                          <a:cs typeface="Consolas" panose="020B0609020204030204" pitchFamily="49" charset="0"/>
                          <a:sym typeface="Arial"/>
                        </a:rPr>
                        <a:t>, </a:t>
                      </a:r>
                      <a:r>
                        <a:rPr lang="en-US" sz="1600" b="1"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12.7</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a:t>
                      </a:r>
                      <a:r>
                        <a:rPr lang="en-US" sz="1600" b="0" i="0" u="none" strike="noStrike" cap="none" baseline="0" dirty="0" smtClean="0">
                          <a:solidFill>
                            <a:schemeClr val="tx1"/>
                          </a:solidFill>
                          <a:latin typeface="+mn-lt"/>
                          <a:ea typeface="+mn-ea"/>
                          <a:cs typeface="+mn-cs"/>
                          <a:sym typeface="Arial"/>
                        </a:rPr>
                        <a:t> is </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12.7</a:t>
                      </a:r>
                    </a:p>
                    <a:p>
                      <a:r>
                        <a:rPr lang="nl-NL"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Max(</a:t>
                      </a:r>
                      <a:r>
                        <a:rPr lang="nl-NL" sz="1600" b="1"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-2.3</a:t>
                      </a:r>
                      <a:r>
                        <a:rPr lang="nl-NL" sz="1600" b="0" i="0" u="none" strike="noStrike" cap="none" baseline="0" dirty="0" smtClean="0">
                          <a:solidFill>
                            <a:schemeClr val="tx1"/>
                          </a:solidFill>
                          <a:latin typeface="+mn-lt"/>
                          <a:ea typeface="+mn-ea"/>
                          <a:cs typeface="Consolas" panose="020B0609020204030204" pitchFamily="49" charset="0"/>
                          <a:sym typeface="Arial"/>
                        </a:rPr>
                        <a:t>, </a:t>
                      </a:r>
                      <a:r>
                        <a:rPr lang="nl-NL" sz="1600" b="1"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-12.7</a:t>
                      </a:r>
                      <a:r>
                        <a:rPr lang="nl-NL"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a:t>
                      </a:r>
                      <a:r>
                        <a:rPr lang="nl-NL" sz="1600" b="0" i="0" u="none" strike="noStrike" cap="none" baseline="0" dirty="0" smtClean="0">
                          <a:solidFill>
                            <a:schemeClr val="tx1"/>
                          </a:solidFill>
                          <a:latin typeface="+mn-lt"/>
                          <a:ea typeface="+mn-ea"/>
                          <a:cs typeface="+mn-cs"/>
                          <a:sym typeface="Arial"/>
                        </a:rPr>
                        <a:t> is </a:t>
                      </a:r>
                      <a:r>
                        <a:rPr lang="nl-NL"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-2.3</a:t>
                      </a:r>
                      <a:endParaRPr lang="en-US" sz="1600" dirty="0">
                        <a:latin typeface="Consolas" panose="020B0609020204030204" pitchFamily="49" charset="0"/>
                        <a:cs typeface="Consolas" panose="020B0609020204030204" pitchFamily="49" charset="0"/>
                      </a:endParaRPr>
                    </a:p>
                  </a:txBody>
                  <a:tcPr marL="122241" marR="122241" marT="61120" marB="611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8940567"/>
                  </a:ext>
                </a:extLst>
              </a:tr>
              <a:tr h="0">
                <a:tc>
                  <a:txBody>
                    <a:bodyPr/>
                    <a:lstStyle/>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Min(</a:t>
                      </a:r>
                      <a:r>
                        <a:rPr lang="en-US" sz="1600" b="0" i="1"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x</a:t>
                      </a:r>
                      <a:r>
                        <a:rPr lang="en-US" sz="1600" b="0" i="0" u="none" strike="noStrike" cap="none" baseline="0" dirty="0" smtClean="0">
                          <a:solidFill>
                            <a:schemeClr val="tx1"/>
                          </a:solidFill>
                          <a:latin typeface="+mn-lt"/>
                          <a:ea typeface="+mn-ea"/>
                          <a:cs typeface="Consolas" panose="020B0609020204030204" pitchFamily="49" charset="0"/>
                          <a:sym typeface="Arial"/>
                        </a:rPr>
                        <a:t>, </a:t>
                      </a:r>
                      <a:r>
                        <a:rPr lang="en-US" sz="1600" b="0" i="1"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y</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a:t>
                      </a:r>
                      <a:endParaRPr lang="en-US" sz="1600" dirty="0">
                        <a:latin typeface="Consolas" panose="020B0609020204030204" pitchFamily="49" charset="0"/>
                        <a:cs typeface="Consolas" panose="020B0609020204030204" pitchFamily="49" charset="0"/>
                      </a:endParaRPr>
                    </a:p>
                  </a:txBody>
                  <a:tcPr marL="122241" marR="122241" marT="61120" marB="611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smaller value of </a:t>
                      </a:r>
                      <a:r>
                        <a:rPr lang="en-US" sz="1600" b="0" i="1" u="none" strike="noStrike" cap="none" baseline="0" dirty="0" smtClean="0">
                          <a:solidFill>
                            <a:schemeClr val="tx1"/>
                          </a:solidFill>
                          <a:latin typeface="+mn-lt"/>
                          <a:ea typeface="+mn-ea"/>
                          <a:cs typeface="+mn-cs"/>
                          <a:sym typeface="Arial"/>
                        </a:rPr>
                        <a:t>x </a:t>
                      </a:r>
                      <a:r>
                        <a:rPr lang="en-US" sz="1600" b="0" i="0" u="none" strike="noStrike" cap="none" baseline="0" dirty="0" smtClean="0">
                          <a:solidFill>
                            <a:schemeClr val="tx1"/>
                          </a:solidFill>
                          <a:latin typeface="+mn-lt"/>
                          <a:ea typeface="+mn-ea"/>
                          <a:cs typeface="+mn-cs"/>
                          <a:sym typeface="Arial"/>
                        </a:rPr>
                        <a:t>and </a:t>
                      </a:r>
                      <a:r>
                        <a:rPr lang="en-US" sz="1600" b="0" i="1" u="none" strike="noStrike" cap="none" baseline="0" dirty="0" smtClean="0">
                          <a:solidFill>
                            <a:schemeClr val="tx1"/>
                          </a:solidFill>
                          <a:latin typeface="+mn-lt"/>
                          <a:ea typeface="+mn-ea"/>
                          <a:cs typeface="+mn-cs"/>
                          <a:sym typeface="Arial"/>
                        </a:rPr>
                        <a:t>y</a:t>
                      </a:r>
                      <a:endParaRPr lang="en-US" sz="1600" dirty="0"/>
                    </a:p>
                  </a:txBody>
                  <a:tcPr marL="122241" marR="122241" marT="61120" marB="611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Min(</a:t>
                      </a:r>
                      <a:r>
                        <a:rPr lang="en-US" sz="1600" b="1"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2.3</a:t>
                      </a:r>
                      <a:r>
                        <a:rPr lang="en-US" sz="1600" b="0" i="0" u="none" strike="noStrike" cap="none" baseline="0" dirty="0" smtClean="0">
                          <a:solidFill>
                            <a:schemeClr val="tx1"/>
                          </a:solidFill>
                          <a:latin typeface="+mn-lt"/>
                          <a:ea typeface="+mn-ea"/>
                          <a:cs typeface="Consolas" panose="020B0609020204030204" pitchFamily="49" charset="0"/>
                          <a:sym typeface="Arial"/>
                        </a:rPr>
                        <a:t>, </a:t>
                      </a:r>
                      <a:r>
                        <a:rPr lang="en-US" sz="1600" b="1"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12.7</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a:t>
                      </a:r>
                      <a:r>
                        <a:rPr lang="en-US" sz="1600" b="0" i="0" u="none" strike="noStrike" cap="none" baseline="0" dirty="0" smtClean="0">
                          <a:solidFill>
                            <a:schemeClr val="tx1"/>
                          </a:solidFill>
                          <a:latin typeface="+mn-lt"/>
                          <a:ea typeface="+mn-ea"/>
                          <a:cs typeface="+mn-cs"/>
                          <a:sym typeface="Arial"/>
                        </a:rPr>
                        <a:t> is </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2.3</a:t>
                      </a:r>
                    </a:p>
                    <a:p>
                      <a:r>
                        <a:rPr lang="nl-NL"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Min(</a:t>
                      </a:r>
                      <a:r>
                        <a:rPr lang="nl-NL" sz="1600" b="1"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-2.3</a:t>
                      </a:r>
                      <a:r>
                        <a:rPr lang="nl-NL" sz="1600" b="0" i="0" u="none" strike="noStrike" cap="none" baseline="0" dirty="0" smtClean="0">
                          <a:solidFill>
                            <a:schemeClr val="tx1"/>
                          </a:solidFill>
                          <a:latin typeface="+mn-lt"/>
                          <a:ea typeface="+mn-ea"/>
                          <a:cs typeface="Consolas" panose="020B0609020204030204" pitchFamily="49" charset="0"/>
                          <a:sym typeface="Arial"/>
                        </a:rPr>
                        <a:t>, </a:t>
                      </a:r>
                      <a:r>
                        <a:rPr lang="nl-NL" sz="1600" b="1"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-12.7</a:t>
                      </a:r>
                      <a:r>
                        <a:rPr lang="nl-NL"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a:t>
                      </a:r>
                      <a:r>
                        <a:rPr lang="nl-NL" sz="1600" b="0" i="0" u="none" strike="noStrike" cap="none" baseline="0" dirty="0" smtClean="0">
                          <a:solidFill>
                            <a:schemeClr val="tx1"/>
                          </a:solidFill>
                          <a:latin typeface="+mn-lt"/>
                          <a:ea typeface="+mn-ea"/>
                          <a:cs typeface="+mn-cs"/>
                          <a:sym typeface="Arial"/>
                        </a:rPr>
                        <a:t> is </a:t>
                      </a:r>
                      <a:r>
                        <a:rPr lang="nl-NL"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-12.7</a:t>
                      </a:r>
                      <a:endParaRPr lang="en-US" sz="1600" dirty="0">
                        <a:latin typeface="Consolas" panose="020B0609020204030204" pitchFamily="49" charset="0"/>
                        <a:cs typeface="Consolas" panose="020B0609020204030204" pitchFamily="49" charset="0"/>
                      </a:endParaRPr>
                    </a:p>
                  </a:txBody>
                  <a:tcPr marL="122241" marR="122241" marT="61120" marB="611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2771966"/>
                  </a:ext>
                </a:extLst>
              </a:tr>
              <a:tr h="0">
                <a:tc>
                  <a:txBody>
                    <a:bodyPr/>
                    <a:lstStyle/>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Pow(</a:t>
                      </a:r>
                      <a:r>
                        <a:rPr lang="en-US" sz="1600" b="0" i="1"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x</a:t>
                      </a:r>
                      <a:r>
                        <a:rPr lang="en-US" sz="1600" b="0" i="0" u="none" strike="noStrike" cap="none" baseline="0" dirty="0" smtClean="0">
                          <a:solidFill>
                            <a:schemeClr val="tx1"/>
                          </a:solidFill>
                          <a:latin typeface="+mn-lt"/>
                          <a:ea typeface="+mn-ea"/>
                          <a:cs typeface="Consolas" panose="020B0609020204030204" pitchFamily="49" charset="0"/>
                          <a:sym typeface="Arial"/>
                        </a:rPr>
                        <a:t>, </a:t>
                      </a:r>
                      <a:r>
                        <a:rPr lang="en-US" sz="1600" b="0" i="1"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y</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a:t>
                      </a:r>
                      <a:endParaRPr lang="en-US" sz="1600" dirty="0">
                        <a:latin typeface="Consolas" panose="020B0609020204030204" pitchFamily="49" charset="0"/>
                        <a:cs typeface="Consolas" panose="020B0609020204030204" pitchFamily="49" charset="0"/>
                      </a:endParaRPr>
                    </a:p>
                  </a:txBody>
                  <a:tcPr marL="122241" marR="122241" marT="61120" marB="611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1" u="none" strike="noStrike" cap="none" baseline="0" dirty="0" smtClean="0">
                          <a:solidFill>
                            <a:schemeClr val="tx1"/>
                          </a:solidFill>
                          <a:latin typeface="+mn-lt"/>
                          <a:ea typeface="+mn-ea"/>
                          <a:cs typeface="+mn-cs"/>
                          <a:sym typeface="Arial"/>
                        </a:rPr>
                        <a:t>x </a:t>
                      </a:r>
                      <a:r>
                        <a:rPr lang="en-US" sz="1600" b="0" i="0" u="none" strike="noStrike" cap="none" baseline="0" dirty="0" smtClean="0">
                          <a:solidFill>
                            <a:schemeClr val="tx1"/>
                          </a:solidFill>
                          <a:latin typeface="+mn-lt"/>
                          <a:ea typeface="+mn-ea"/>
                          <a:cs typeface="+mn-cs"/>
                          <a:sym typeface="Arial"/>
                        </a:rPr>
                        <a:t>raised to the power </a:t>
                      </a:r>
                      <a:r>
                        <a:rPr lang="en-US" sz="1600" b="0" i="1" u="none" strike="noStrike" cap="none" baseline="0" dirty="0" smtClean="0">
                          <a:solidFill>
                            <a:schemeClr val="tx1"/>
                          </a:solidFill>
                          <a:latin typeface="+mn-lt"/>
                          <a:ea typeface="+mn-ea"/>
                          <a:cs typeface="+mn-cs"/>
                          <a:sym typeface="Arial"/>
                        </a:rPr>
                        <a:t>y </a:t>
                      </a:r>
                      <a:r>
                        <a:rPr lang="en-US" sz="400" b="0" i="0" u="none" strike="noStrike" cap="none" dirty="0" smtClean="0">
                          <a:solidFill>
                            <a:schemeClr val="bg1"/>
                          </a:solidFill>
                          <a:effectLst/>
                          <a:latin typeface="+mn-lt"/>
                          <a:ea typeface="+mn-ea"/>
                          <a:cs typeface="+mn-cs"/>
                          <a:sym typeface="Arial"/>
                        </a:rPr>
                        <a:t>I e, x to the y power</a:t>
                      </a:r>
                      <a:endParaRPr lang="en-US" sz="400" i="0" dirty="0">
                        <a:solidFill>
                          <a:schemeClr val="bg1"/>
                        </a:solidFill>
                      </a:endParaRPr>
                    </a:p>
                  </a:txBody>
                  <a:tcPr marL="122241" marR="122241" marT="61120" marB="611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Pow(</a:t>
                      </a:r>
                      <a:r>
                        <a:rPr lang="en-US" sz="1600" b="1"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2.0</a:t>
                      </a:r>
                      <a:r>
                        <a:rPr lang="en-US" sz="1600" b="0" i="0" u="none" strike="noStrike" cap="none" baseline="0" dirty="0" smtClean="0">
                          <a:solidFill>
                            <a:schemeClr val="tx1"/>
                          </a:solidFill>
                          <a:latin typeface="+mn-lt"/>
                          <a:ea typeface="+mn-ea"/>
                          <a:cs typeface="Consolas" panose="020B0609020204030204" pitchFamily="49" charset="0"/>
                          <a:sym typeface="Arial"/>
                        </a:rPr>
                        <a:t>, </a:t>
                      </a:r>
                      <a:r>
                        <a:rPr lang="en-US" sz="1600" b="1"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7.0</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a:t>
                      </a:r>
                      <a:r>
                        <a:rPr lang="en-US" sz="1600" b="0" i="0" u="none" strike="noStrike" cap="none" baseline="0" dirty="0" smtClean="0">
                          <a:solidFill>
                            <a:schemeClr val="tx1"/>
                          </a:solidFill>
                          <a:latin typeface="+mn-lt"/>
                          <a:ea typeface="+mn-ea"/>
                          <a:cs typeface="+mn-cs"/>
                          <a:sym typeface="Arial"/>
                        </a:rPr>
                        <a:t> is </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128.0</a:t>
                      </a:r>
                    </a:p>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Pow(</a:t>
                      </a:r>
                      <a:r>
                        <a:rPr lang="en-US" sz="1600" b="1"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9.0</a:t>
                      </a:r>
                      <a:r>
                        <a:rPr lang="en-US" sz="1600" b="0" i="0" u="none" strike="noStrike" cap="none" baseline="0" dirty="0" smtClean="0">
                          <a:solidFill>
                            <a:schemeClr val="tx1"/>
                          </a:solidFill>
                          <a:latin typeface="+mn-lt"/>
                          <a:ea typeface="+mn-ea"/>
                          <a:cs typeface="Consolas" panose="020B0609020204030204" pitchFamily="49" charset="0"/>
                          <a:sym typeface="Arial"/>
                        </a:rPr>
                        <a:t>, </a:t>
                      </a:r>
                      <a:r>
                        <a:rPr lang="en-US" sz="1600" b="1"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0.5</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a:t>
                      </a:r>
                      <a:r>
                        <a:rPr lang="en-US" sz="1600" b="0" i="0" u="none" strike="noStrike" cap="none" baseline="0" dirty="0" smtClean="0">
                          <a:solidFill>
                            <a:schemeClr val="tx1"/>
                          </a:solidFill>
                          <a:latin typeface="+mn-lt"/>
                          <a:ea typeface="+mn-ea"/>
                          <a:cs typeface="+mn-cs"/>
                          <a:sym typeface="Arial"/>
                        </a:rPr>
                        <a:t> is </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3.0</a:t>
                      </a:r>
                      <a:endParaRPr lang="en-US" sz="1600" dirty="0">
                        <a:latin typeface="Consolas" panose="020B0609020204030204" pitchFamily="49" charset="0"/>
                        <a:cs typeface="Consolas" panose="020B0609020204030204" pitchFamily="49" charset="0"/>
                      </a:endParaRPr>
                    </a:p>
                  </a:txBody>
                  <a:tcPr marL="122241" marR="122241" marT="61120" marB="611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4807156"/>
                  </a:ext>
                </a:extLst>
              </a:tr>
              <a:tr h="0">
                <a:tc>
                  <a:txBody>
                    <a:bodyPr/>
                    <a:lstStyle/>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Sqrt(</a:t>
                      </a:r>
                      <a:r>
                        <a:rPr lang="en-US" sz="1600" b="0" i="1"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x</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a:t>
                      </a:r>
                      <a:endParaRPr lang="en-US" sz="1600" dirty="0">
                        <a:latin typeface="Consolas" panose="020B0609020204030204" pitchFamily="49" charset="0"/>
                        <a:cs typeface="Consolas" panose="020B0609020204030204" pitchFamily="49" charset="0"/>
                      </a:endParaRPr>
                    </a:p>
                  </a:txBody>
                  <a:tcPr marL="122241" marR="122241" marT="61120" marB="611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square root of </a:t>
                      </a:r>
                      <a:r>
                        <a:rPr lang="en-US" sz="1600" b="0" i="1" u="none" strike="noStrike" cap="none" baseline="0" dirty="0" smtClean="0">
                          <a:solidFill>
                            <a:schemeClr val="tx1"/>
                          </a:solidFill>
                          <a:latin typeface="+mn-lt"/>
                          <a:ea typeface="+mn-ea"/>
                          <a:cs typeface="+mn-cs"/>
                          <a:sym typeface="Arial"/>
                        </a:rPr>
                        <a:t>x</a:t>
                      </a:r>
                      <a:endParaRPr lang="en-US" sz="1600" dirty="0"/>
                    </a:p>
                  </a:txBody>
                  <a:tcPr marL="122241" marR="122241" marT="61120" marB="611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Sqrt(</a:t>
                      </a:r>
                      <a:r>
                        <a:rPr lang="en-US" sz="1600" b="1"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900.0</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a:t>
                      </a:r>
                      <a:r>
                        <a:rPr lang="en-US" sz="1600" b="0" i="0" u="none" strike="noStrike" cap="none" baseline="0" dirty="0" smtClean="0">
                          <a:solidFill>
                            <a:schemeClr val="tx1"/>
                          </a:solidFill>
                          <a:latin typeface="+mn-lt"/>
                          <a:ea typeface="+mn-ea"/>
                          <a:cs typeface="+mn-cs"/>
                          <a:sym typeface="Arial"/>
                        </a:rPr>
                        <a:t> is </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30.0</a:t>
                      </a:r>
                      <a:endParaRPr lang="en-US" sz="1600" dirty="0">
                        <a:latin typeface="Consolas" panose="020B0609020204030204" pitchFamily="49" charset="0"/>
                        <a:cs typeface="Consolas" panose="020B0609020204030204" pitchFamily="49" charset="0"/>
                      </a:endParaRPr>
                    </a:p>
                  </a:txBody>
                  <a:tcPr marL="122241" marR="122241" marT="61120" marB="611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4614914"/>
                  </a:ext>
                </a:extLst>
              </a:tr>
            </a:tbl>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1056899909"/>
              </p:ext>
            </p:extLst>
          </p:nvPr>
        </p:nvGraphicFramePr>
        <p:xfrm>
          <a:off x="3860417" y="2205470"/>
          <a:ext cx="278912" cy="297505"/>
        </p:xfrm>
        <a:graphic>
          <a:graphicData uri="http://schemas.openxmlformats.org/presentationml/2006/ole">
            <mc:AlternateContent xmlns:mc="http://schemas.openxmlformats.org/markup-compatibility/2006">
              <mc:Choice xmlns:v="urn:schemas-microsoft-com:vml" Requires="v">
                <p:oleObj spid="_x0000_s23619" name="Equation" r:id="rId3" imgW="190440" imgH="203040" progId="Equation.DSMT4">
                  <p:embed/>
                </p:oleObj>
              </mc:Choice>
              <mc:Fallback>
                <p:oleObj name="Equation" r:id="rId3" imgW="190440" imgH="203040" progId="Equation.DSMT4">
                  <p:embed/>
                  <p:pic>
                    <p:nvPicPr>
                      <p:cNvPr id="0" name=""/>
                      <p:cNvPicPr/>
                      <p:nvPr/>
                    </p:nvPicPr>
                    <p:blipFill>
                      <a:blip r:embed="rId4"/>
                      <a:stretch>
                        <a:fillRect/>
                      </a:stretch>
                    </p:blipFill>
                    <p:spPr>
                      <a:xfrm>
                        <a:off x="3860417" y="2205470"/>
                        <a:ext cx="278912" cy="297505"/>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4417307"/>
              </p:ext>
            </p:extLst>
          </p:nvPr>
        </p:nvGraphicFramePr>
        <p:xfrm>
          <a:off x="4157573" y="4675277"/>
          <a:ext cx="693052" cy="304267"/>
        </p:xfrm>
        <a:graphic>
          <a:graphicData uri="http://schemas.openxmlformats.org/presentationml/2006/ole">
            <mc:AlternateContent xmlns:mc="http://schemas.openxmlformats.org/markup-compatibility/2006">
              <mc:Choice xmlns:v="urn:schemas-microsoft-com:vml" Requires="v">
                <p:oleObj spid="_x0000_s23620" name="Equation" r:id="rId5" imgW="520560" imgH="228600" progId="Equation.DSMT4">
                  <p:embed/>
                </p:oleObj>
              </mc:Choice>
              <mc:Fallback>
                <p:oleObj name="Equation" r:id="rId5" imgW="520560" imgH="228600" progId="Equation.DSMT4">
                  <p:embed/>
                  <p:pic>
                    <p:nvPicPr>
                      <p:cNvPr id="0" name=""/>
                      <p:cNvPicPr/>
                      <p:nvPr/>
                    </p:nvPicPr>
                    <p:blipFill>
                      <a:blip r:embed="rId6"/>
                      <a:stretch>
                        <a:fillRect/>
                      </a:stretch>
                    </p:blipFill>
                    <p:spPr>
                      <a:xfrm>
                        <a:off x="4157573" y="4675277"/>
                        <a:ext cx="693052" cy="304267"/>
                      </a:xfrm>
                      <a:prstGeom prst="rect">
                        <a:avLst/>
                      </a:prstGeom>
                    </p:spPr>
                  </p:pic>
                </p:oleObj>
              </mc:Fallback>
            </mc:AlternateContent>
          </a:graphicData>
        </a:graphic>
      </p:graphicFrame>
    </p:spTree>
    <p:extLst>
      <p:ext uri="{BB962C8B-B14F-4D97-AF65-F5344CB8AC3E}">
        <p14:creationId xmlns:p14="http://schemas.microsoft.com/office/powerpoint/2010/main" val="36911891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7.3 Static Methods, Static Variables and Class Math </a:t>
            </a:r>
            <a:r>
              <a:rPr lang="en-US" sz="2000" b="0" dirty="0" smtClean="0"/>
              <a:t>(2 </a:t>
            </a:r>
            <a:r>
              <a:rPr lang="en-US" sz="2000" b="0" dirty="0"/>
              <a:t>of 2)</a:t>
            </a:r>
            <a:endParaRPr lang="en-US" dirty="0"/>
          </a:p>
        </p:txBody>
      </p:sp>
      <p:sp>
        <p:nvSpPr>
          <p:cNvPr id="3" name="Text Placeholder 2"/>
          <p:cNvSpPr>
            <a:spLocks noGrp="1"/>
          </p:cNvSpPr>
          <p:nvPr>
            <p:ph type="body" idx="1"/>
          </p:nvPr>
        </p:nvSpPr>
        <p:spPr/>
        <p:txBody>
          <a:bodyPr/>
          <a:lstStyle/>
          <a:p>
            <a:r>
              <a:rPr lang="en-US" sz="2400" dirty="0">
                <a:latin typeface="+mn-lt"/>
              </a:rPr>
              <a:t>When objects of a class containing static variables are created, all the objects of that class share one copy of the class’s static variables.</a:t>
            </a:r>
          </a:p>
          <a:p>
            <a:r>
              <a:rPr lang="en-US" sz="2400" dirty="0">
                <a:latin typeface="+mn-lt"/>
              </a:rPr>
              <a:t>Together the static variables and instance variables represent the fields of a class.</a:t>
            </a:r>
          </a:p>
        </p:txBody>
      </p:sp>
    </p:spTree>
    <p:extLst>
      <p:ext uri="{BB962C8B-B14F-4D97-AF65-F5344CB8AC3E}">
        <p14:creationId xmlns:p14="http://schemas.microsoft.com/office/powerpoint/2010/main" val="423153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Error 7.1</a:t>
            </a:r>
          </a:p>
        </p:txBody>
      </p:sp>
      <p:sp>
        <p:nvSpPr>
          <p:cNvPr id="3" name="Text Placeholder 2"/>
          <p:cNvSpPr>
            <a:spLocks noGrp="1"/>
          </p:cNvSpPr>
          <p:nvPr>
            <p:ph type="body" idx="1"/>
          </p:nvPr>
        </p:nvSpPr>
        <p:spPr/>
        <p:txBody>
          <a:bodyPr/>
          <a:lstStyle/>
          <a:p>
            <a:pPr marL="0" indent="0">
              <a:buNone/>
            </a:pPr>
            <a:r>
              <a:rPr lang="en-US" sz="2400" dirty="0">
                <a:latin typeface="+mn-lt"/>
              </a:rPr>
              <a:t>Constants declared in a class, but not inside a method or property, are implicitly </a:t>
            </a:r>
            <a:r>
              <a:rPr lang="en-US" sz="2400" dirty="0" smtClean="0">
                <a:latin typeface="Consolas" panose="020B0609020204030204" pitchFamily="49" charset="0"/>
                <a:cs typeface="Consolas" panose="020B0609020204030204" pitchFamily="49" charset="0"/>
              </a:rPr>
              <a:t>static</a:t>
            </a:r>
            <a:r>
              <a:rPr lang="en-US" sz="2400" dirty="0" smtClean="0">
                <a:latin typeface="+mn-lt"/>
              </a:rPr>
              <a:t>—it’s </a:t>
            </a:r>
            <a:r>
              <a:rPr lang="en-US" sz="2400" dirty="0">
                <a:latin typeface="+mn-lt"/>
              </a:rPr>
              <a:t>a syntax error to declare such a constant with keyword </a:t>
            </a:r>
            <a:r>
              <a:rPr lang="en-US" sz="2400" dirty="0">
                <a:latin typeface="Consolas" panose="020B0609020204030204" pitchFamily="49" charset="0"/>
                <a:cs typeface="Consolas" panose="020B0609020204030204" pitchFamily="49" charset="0"/>
              </a:rPr>
              <a:t>static</a:t>
            </a:r>
            <a:r>
              <a:rPr lang="en-US" sz="2400" dirty="0">
                <a:latin typeface="+mn-lt"/>
              </a:rPr>
              <a:t> explicitly.</a:t>
            </a:r>
          </a:p>
        </p:txBody>
      </p:sp>
    </p:spTree>
    <p:extLst>
      <p:ext uri="{BB962C8B-B14F-4D97-AF65-F5344CB8AC3E}">
        <p14:creationId xmlns:p14="http://schemas.microsoft.com/office/powerpoint/2010/main" val="27505921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7.3.3 Why </a:t>
            </a:r>
            <a:r>
              <a:rPr lang="en-US" dirty="0" smtClean="0"/>
              <a:t>is </a:t>
            </a:r>
            <a:r>
              <a:rPr lang="en-US" dirty="0"/>
              <a:t>Main Declared Static?</a:t>
            </a:r>
          </a:p>
        </p:txBody>
      </p:sp>
      <p:sp>
        <p:nvSpPr>
          <p:cNvPr id="3" name="Text Placeholder 2"/>
          <p:cNvSpPr>
            <a:spLocks noGrp="1"/>
          </p:cNvSpPr>
          <p:nvPr>
            <p:ph type="body" idx="1"/>
          </p:nvPr>
        </p:nvSpPr>
        <p:spPr/>
        <p:txBody>
          <a:bodyPr/>
          <a:lstStyle/>
          <a:p>
            <a:r>
              <a:rPr lang="en-US" sz="2400" dirty="0">
                <a:latin typeface="Consolas" panose="020B0609020204030204" pitchFamily="49" charset="0"/>
              </a:rPr>
              <a:t>Main</a:t>
            </a:r>
            <a:r>
              <a:rPr lang="en-US" sz="2400" dirty="0">
                <a:latin typeface="+mn-lt"/>
              </a:rPr>
              <a:t> is sometimes called the app’s entry point.</a:t>
            </a:r>
          </a:p>
          <a:p>
            <a:r>
              <a:rPr lang="en-US" sz="2400" dirty="0">
                <a:latin typeface="+mn-lt"/>
              </a:rPr>
              <a:t>Declaring </a:t>
            </a:r>
            <a:r>
              <a:rPr lang="en-US" sz="2400" dirty="0">
                <a:latin typeface="Consolas" panose="020B0609020204030204" pitchFamily="49" charset="0"/>
              </a:rPr>
              <a:t>Main</a:t>
            </a:r>
            <a:r>
              <a:rPr lang="en-US" sz="2400" dirty="0">
                <a:latin typeface="+mn-lt"/>
              </a:rPr>
              <a:t> as </a:t>
            </a:r>
            <a:r>
              <a:rPr lang="en-US" sz="2400" dirty="0">
                <a:latin typeface="Consolas" panose="020B0609020204030204" pitchFamily="49" charset="0"/>
              </a:rPr>
              <a:t>static</a:t>
            </a:r>
            <a:r>
              <a:rPr lang="en-US" sz="2400" dirty="0">
                <a:latin typeface="+mn-lt"/>
              </a:rPr>
              <a:t> allows the execution environment to invoke </a:t>
            </a:r>
            <a:r>
              <a:rPr lang="en-US" sz="2400" dirty="0">
                <a:latin typeface="Consolas" panose="020B0609020204030204" pitchFamily="49" charset="0"/>
              </a:rPr>
              <a:t>Main</a:t>
            </a:r>
            <a:r>
              <a:rPr lang="en-US" sz="2400" dirty="0">
                <a:latin typeface="+mn-lt"/>
              </a:rPr>
              <a:t> without creating an instance of the class.</a:t>
            </a:r>
          </a:p>
        </p:txBody>
      </p:sp>
    </p:spTree>
    <p:extLst>
      <p:ext uri="{BB962C8B-B14F-4D97-AF65-F5344CB8AC3E}">
        <p14:creationId xmlns:p14="http://schemas.microsoft.com/office/powerpoint/2010/main" val="2674714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7.3.4 Additional Comments </a:t>
            </a:r>
            <a:r>
              <a:rPr lang="en-US" dirty="0" smtClean="0"/>
              <a:t>About </a:t>
            </a:r>
            <a:r>
              <a:rPr lang="en-US" dirty="0"/>
              <a:t>Main</a:t>
            </a:r>
          </a:p>
        </p:txBody>
      </p:sp>
      <p:sp>
        <p:nvSpPr>
          <p:cNvPr id="3" name="Text Placeholder 2"/>
          <p:cNvSpPr>
            <a:spLocks noGrp="1"/>
          </p:cNvSpPr>
          <p:nvPr>
            <p:ph type="body" idx="1"/>
          </p:nvPr>
        </p:nvSpPr>
        <p:spPr>
          <a:xfrm>
            <a:off x="457201" y="1600200"/>
            <a:ext cx="7482114" cy="4728029"/>
          </a:xfrm>
        </p:spPr>
        <p:txBody>
          <a:bodyPr/>
          <a:lstStyle/>
          <a:p>
            <a:pPr>
              <a:spcBef>
                <a:spcPts val="600"/>
              </a:spcBef>
            </a:pPr>
            <a:r>
              <a:rPr lang="en-US" sz="2200" dirty="0">
                <a:latin typeface="+mn-lt"/>
              </a:rPr>
              <a:t>You can place a </a:t>
            </a:r>
            <a:r>
              <a:rPr lang="en-US" sz="2200" dirty="0">
                <a:latin typeface="Consolas" panose="020B0609020204030204" pitchFamily="49" charset="0"/>
              </a:rPr>
              <a:t>Main</a:t>
            </a:r>
            <a:r>
              <a:rPr lang="en-US" sz="2200" dirty="0">
                <a:latin typeface="+mn-lt"/>
              </a:rPr>
              <a:t> method in every class you declare</a:t>
            </a:r>
            <a:r>
              <a:rPr lang="en-US" sz="2200" dirty="0" smtClean="0">
                <a:latin typeface="+mn-lt"/>
              </a:rPr>
              <a:t>.</a:t>
            </a:r>
            <a:endParaRPr lang="en-US" sz="2200" dirty="0">
              <a:latin typeface="+mn-lt"/>
            </a:endParaRPr>
          </a:p>
          <a:p>
            <a:pPr>
              <a:spcBef>
                <a:spcPts val="600"/>
              </a:spcBef>
            </a:pPr>
            <a:r>
              <a:rPr lang="en-US" sz="2200" dirty="0">
                <a:latin typeface="+mn-lt"/>
              </a:rPr>
              <a:t>Some programmers take advantage of this to build a small test app into each class they declare</a:t>
            </a:r>
            <a:r>
              <a:rPr lang="en-US" sz="2200" dirty="0" smtClean="0">
                <a:latin typeface="+mn-lt"/>
              </a:rPr>
              <a:t>.</a:t>
            </a:r>
            <a:endParaRPr lang="en-US" sz="2200" dirty="0">
              <a:latin typeface="+mn-lt"/>
            </a:endParaRPr>
          </a:p>
          <a:p>
            <a:pPr>
              <a:spcBef>
                <a:spcPts val="600"/>
              </a:spcBef>
            </a:pPr>
            <a:r>
              <a:rPr lang="en-US" sz="2200" dirty="0">
                <a:latin typeface="+mn-lt"/>
              </a:rPr>
              <a:t>If you declare more than one </a:t>
            </a:r>
            <a:r>
              <a:rPr lang="en-US" sz="2200" dirty="0">
                <a:latin typeface="Consolas" panose="020B0609020204030204" pitchFamily="49" charset="0"/>
              </a:rPr>
              <a:t>Main</a:t>
            </a:r>
            <a:r>
              <a:rPr lang="en-US" sz="2200" dirty="0">
                <a:latin typeface="+mn-lt"/>
              </a:rPr>
              <a:t> method among the classes of your project, you’ll need to indicate to the </a:t>
            </a:r>
            <a:r>
              <a:rPr lang="en-US" sz="2200" dirty="0" smtClean="0">
                <a:latin typeface="+mn-lt"/>
              </a:rPr>
              <a:t>I</a:t>
            </a:r>
            <a:r>
              <a:rPr lang="en-US" sz="100" dirty="0" smtClean="0">
                <a:latin typeface="+mn-lt"/>
              </a:rPr>
              <a:t> </a:t>
            </a:r>
            <a:r>
              <a:rPr lang="en-US" sz="2200" dirty="0" smtClean="0">
                <a:latin typeface="+mn-lt"/>
              </a:rPr>
              <a:t>D</a:t>
            </a:r>
            <a:r>
              <a:rPr lang="en-US" sz="100" dirty="0" smtClean="0">
                <a:latin typeface="+mn-lt"/>
              </a:rPr>
              <a:t> </a:t>
            </a:r>
            <a:r>
              <a:rPr lang="en-US" sz="2200" dirty="0" smtClean="0">
                <a:latin typeface="+mn-lt"/>
              </a:rPr>
              <a:t>E </a:t>
            </a:r>
            <a:r>
              <a:rPr lang="en-US" sz="2200" dirty="0">
                <a:latin typeface="+mn-lt"/>
              </a:rPr>
              <a:t>which one you would like to be the app’s entry point:</a:t>
            </a:r>
          </a:p>
          <a:p>
            <a:pPr lvl="1"/>
            <a:r>
              <a:rPr lang="en-US" sz="2200" dirty="0">
                <a:latin typeface="+mn-lt"/>
              </a:rPr>
              <a:t>With the project open in Visual Studio, select </a:t>
            </a:r>
            <a:r>
              <a:rPr lang="en-US" sz="2200" b="1" dirty="0" smtClean="0">
                <a:latin typeface="+mn-lt"/>
              </a:rPr>
              <a:t>Project → [ProjectName</a:t>
            </a:r>
            <a:r>
              <a:rPr lang="en-US" sz="2200" b="1" dirty="0">
                <a:latin typeface="+mn-lt"/>
              </a:rPr>
              <a:t>] Properties...</a:t>
            </a:r>
            <a:r>
              <a:rPr lang="en-US" sz="2200" dirty="0">
                <a:latin typeface="+mn-lt"/>
              </a:rPr>
              <a:t> (where </a:t>
            </a:r>
            <a:r>
              <a:rPr lang="en-US" sz="2200" b="1" dirty="0">
                <a:latin typeface="+mn-lt"/>
              </a:rPr>
              <a:t>[ProjectName]</a:t>
            </a:r>
            <a:r>
              <a:rPr lang="en-US" sz="2200" dirty="0">
                <a:latin typeface="+mn-lt"/>
              </a:rPr>
              <a:t> is the name of your project</a:t>
            </a:r>
            <a:r>
              <a:rPr lang="en-US" sz="2200" dirty="0" smtClean="0">
                <a:latin typeface="+mn-lt"/>
              </a:rPr>
              <a:t>).</a:t>
            </a:r>
            <a:endParaRPr lang="en-US" sz="2200" dirty="0">
              <a:latin typeface="+mn-lt"/>
            </a:endParaRPr>
          </a:p>
          <a:p>
            <a:pPr lvl="1"/>
            <a:r>
              <a:rPr lang="en-US" sz="2200" dirty="0">
                <a:latin typeface="+mn-lt"/>
              </a:rPr>
              <a:t>Select the class containing the </a:t>
            </a:r>
            <a:r>
              <a:rPr lang="en-US" sz="2200" dirty="0">
                <a:latin typeface="Consolas" panose="020B0609020204030204" pitchFamily="49" charset="0"/>
              </a:rPr>
              <a:t>Main</a:t>
            </a:r>
            <a:r>
              <a:rPr lang="en-US" sz="2200" dirty="0">
                <a:latin typeface="+mn-lt"/>
              </a:rPr>
              <a:t> method that should be the entry point from the </a:t>
            </a:r>
            <a:r>
              <a:rPr lang="en-US" sz="2200" b="1" dirty="0">
                <a:latin typeface="+mn-lt"/>
              </a:rPr>
              <a:t>Startup object</a:t>
            </a:r>
            <a:r>
              <a:rPr lang="en-US" sz="2200" dirty="0">
                <a:latin typeface="+mn-lt"/>
              </a:rPr>
              <a:t> list box.</a:t>
            </a:r>
          </a:p>
        </p:txBody>
      </p:sp>
    </p:spTree>
    <p:extLst>
      <p:ext uri="{BB962C8B-B14F-4D97-AF65-F5344CB8AC3E}">
        <p14:creationId xmlns:p14="http://schemas.microsoft.com/office/powerpoint/2010/main" val="3120197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7.4 Methods with Multiple </a:t>
            </a:r>
            <a:r>
              <a:rPr lang="en-US" dirty="0" smtClean="0"/>
              <a:t>Parameters </a:t>
            </a:r>
            <a:r>
              <a:rPr lang="en-US" sz="2000" b="0" dirty="0" smtClean="0"/>
              <a:t>(1 of 2)</a:t>
            </a:r>
            <a:endParaRPr lang="en-US" sz="2000" b="0" dirty="0"/>
          </a:p>
        </p:txBody>
      </p:sp>
      <p:sp>
        <p:nvSpPr>
          <p:cNvPr id="3" name="Text Placeholder 2"/>
          <p:cNvSpPr>
            <a:spLocks noGrp="1"/>
          </p:cNvSpPr>
          <p:nvPr>
            <p:ph type="body" idx="1"/>
          </p:nvPr>
        </p:nvSpPr>
        <p:spPr/>
        <p:txBody>
          <a:bodyPr/>
          <a:lstStyle/>
          <a:p>
            <a:r>
              <a:rPr lang="en-US" sz="2400" dirty="0" smtClean="0">
                <a:latin typeface="+mn-lt"/>
              </a:rPr>
              <a:t>Figure </a:t>
            </a:r>
            <a:r>
              <a:rPr lang="en-US" sz="2400" dirty="0">
                <a:latin typeface="+mn-lt"/>
              </a:rPr>
              <a:t>7.3 declares method Maximum which determines and returns the largest of three double values.</a:t>
            </a:r>
          </a:p>
        </p:txBody>
      </p:sp>
    </p:spTree>
    <p:extLst>
      <p:ext uri="{BB962C8B-B14F-4D97-AF65-F5344CB8AC3E}">
        <p14:creationId xmlns:p14="http://schemas.microsoft.com/office/powerpoint/2010/main" val="36123826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7.3 Method </a:t>
            </a:r>
            <a:r>
              <a:rPr lang="en-US" dirty="0" smtClean="0">
                <a:latin typeface="Consolas" panose="020B0609020204030204" pitchFamily="49" charset="0"/>
                <a:cs typeface="Consolas" panose="020B0609020204030204" pitchFamily="49" charset="0"/>
              </a:rPr>
              <a:t>Maximum</a:t>
            </a:r>
            <a:r>
              <a:rPr lang="en-US" dirty="0" smtClean="0"/>
              <a:t> with Three Parameters </a:t>
            </a:r>
            <a:r>
              <a:rPr lang="en-US" sz="2000" b="0" dirty="0" smtClean="0"/>
              <a:t>(1 of 3)</a:t>
            </a:r>
            <a:endParaRPr lang="en-US" sz="2000" b="0" dirty="0"/>
          </a:p>
        </p:txBody>
      </p:sp>
      <p:pic>
        <p:nvPicPr>
          <p:cNvPr id="3" name="Picture 2" descr="The program code to find the largest value using the method maximum. Line 1: forward slash, forward slash, f i g period 7.3, colon, maximum finder, period, c s. Line 2: forward slash, forward slash, method maximum with three parameters. Line 3: using system, semicolon. Line 4: blank. Line 5: class maximum finder. Line 6: left brace. Line 7, indented once: forward slash, forward slash, obtain three floating-point values and determine maximum value. Line 8, indented once: static void main, left parenthesis, right parenthesis. Line 9, indented once: left brace. Line 10, indented twice: forward slash, forward slash, prompt for and input three floating-point values. Line 11, indented twice: console, period, write, left parenthesis, open quotes, enter first floating-point value, colon, close quotes, right parenthesis, semicolon. Line 12, indented twice: double number1 = double, period, parse, left parenthesis, console, period, read line, left parenthesis, right parenthesis, right parenthesis, semicolon. Line 13, indented twice: console, period, write, left parenthesis, open quotes, enter second floating-point value, colon, close quotes, right parenthesis, semicolon. Line 14, indented twice: double number2 = double, period, parse, left parenthesis, console, period, read line, left parenthesis, right parenthesis, right parenthesis, semicolon. Line 15, indented twice: console, period, write, left parenthesis, open quotes, enter third floating-point value, colon, close quotes, right parenthesis, semicolon. Line 16, indented twice: double number 3 = double, period, parse, left parenthesis, console, period, read line, left parenthesis, right parenthesis, right parenthesis, semicolon. Line 17: blank. Line 18, indented twice: forward slash, forward slash, determine the maximum of three values. Line 19, indented twice: double result = maximum, left parenthesis, number1, comma, number 2, comma, number 3, right parenthesis, semicolon. Line 20: blank. Line 21, indented twice: forward slash, forward slash, display maximum value. Line 22, indented twice: console, period, write line, left parenthesis, open quotes, maximum is, colon, close quotes, + result, right parenthesis, semicolon. Line 23, indented on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850" y="1538941"/>
            <a:ext cx="7480300" cy="4762500"/>
          </a:xfrm>
          <a:prstGeom prst="rect">
            <a:avLst/>
          </a:prstGeom>
        </p:spPr>
      </p:pic>
    </p:spTree>
    <p:extLst>
      <p:ext uri="{BB962C8B-B14F-4D97-AF65-F5344CB8AC3E}">
        <p14:creationId xmlns:p14="http://schemas.microsoft.com/office/powerpoint/2010/main" val="38196572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7.3 </a:t>
            </a:r>
            <a:r>
              <a:rPr lang="en-US" dirty="0" smtClean="0"/>
              <a:t>Method </a:t>
            </a:r>
            <a:r>
              <a:rPr lang="en-US" dirty="0">
                <a:latin typeface="Consolas" panose="020B0609020204030204" pitchFamily="49" charset="0"/>
                <a:cs typeface="Consolas" panose="020B0609020204030204" pitchFamily="49" charset="0"/>
              </a:rPr>
              <a:t>Maximum</a:t>
            </a:r>
            <a:r>
              <a:rPr lang="en-US" dirty="0"/>
              <a:t> </a:t>
            </a:r>
            <a:r>
              <a:rPr lang="en-US" dirty="0" smtClean="0"/>
              <a:t>with </a:t>
            </a:r>
            <a:r>
              <a:rPr lang="en-US" dirty="0"/>
              <a:t>Three Parameters </a:t>
            </a:r>
            <a:r>
              <a:rPr lang="en-US" sz="2000" b="0" dirty="0" smtClean="0"/>
              <a:t>(2 </a:t>
            </a:r>
            <a:r>
              <a:rPr lang="en-US" sz="2000" b="0" dirty="0"/>
              <a:t>of 3)</a:t>
            </a:r>
            <a:endParaRPr lang="en-US" dirty="0"/>
          </a:p>
        </p:txBody>
      </p:sp>
      <p:pic>
        <p:nvPicPr>
          <p:cNvPr id="3" name="Picture 2" descr="The program code to find the largest value using the method maximum. Line 24: blank. Line 25, indented once: forward slash, forward slash, returns the maximum of its three double parameters. Line 26, indented once: static double maximum, left parenthesis, double x, comma, double y, comma, double z, right parenthesis. Line 27, indented once: left brace. Line 28, indented twice: double maximum value = x, semicolon, forward slash, forward slash, assume x is the largest to start. Line 29: blank. Line 30, indented twice: forward slash, forward slash, determine whether y is greater than maximum value. Line 31, indented twice: if, left parenthesis, y, right angle bracket, maximum value, right parenthesis. Line 32, indented twice: left brace. Line 33, indented three times: maximum value, = y, semicolon. Line 34, indented twice: right brace. Line 35: blank. Line 36, indented twice: forward slash, forward slash, determine whether z is greater than maximum value. Line 37, indented twice: if, left parenthesis, z, right angle bracket, maximum value, right parenthesis. Line 38, indented twice: left brace. Line 39, indented three times: maximum value = z, semicolon. Line 40: right brace. Line 41: blank. Line 42, indented twice: return maximum value, semicolon. Line 43, indented once: right brace. Line 44: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062" y="1572182"/>
            <a:ext cx="7693876" cy="4501179"/>
          </a:xfrm>
          <a:prstGeom prst="rect">
            <a:avLst/>
          </a:prstGeom>
        </p:spPr>
      </p:pic>
    </p:spTree>
    <p:extLst>
      <p:ext uri="{BB962C8B-B14F-4D97-AF65-F5344CB8AC3E}">
        <p14:creationId xmlns:p14="http://schemas.microsoft.com/office/powerpoint/2010/main" val="37121936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7.3 </a:t>
            </a:r>
            <a:r>
              <a:rPr lang="en-US" dirty="0" smtClean="0"/>
              <a:t>Method </a:t>
            </a:r>
            <a:r>
              <a:rPr lang="en-US" dirty="0">
                <a:latin typeface="Consolas" panose="020B0609020204030204" pitchFamily="49" charset="0"/>
                <a:cs typeface="Consolas" panose="020B0609020204030204" pitchFamily="49" charset="0"/>
              </a:rPr>
              <a:t>Maximum</a:t>
            </a:r>
            <a:r>
              <a:rPr lang="en-US" dirty="0"/>
              <a:t> </a:t>
            </a:r>
            <a:r>
              <a:rPr lang="en-US" dirty="0" smtClean="0"/>
              <a:t>with </a:t>
            </a:r>
            <a:r>
              <a:rPr lang="en-US" dirty="0"/>
              <a:t>Three Parameters </a:t>
            </a:r>
            <a:r>
              <a:rPr lang="en-US" sz="2000" b="0" dirty="0" smtClean="0"/>
              <a:t>(3 </a:t>
            </a:r>
            <a:r>
              <a:rPr lang="en-US" sz="2000" b="0" dirty="0"/>
              <a:t>of 3)</a:t>
            </a:r>
            <a:endParaRPr lang="en-US" dirty="0"/>
          </a:p>
        </p:txBody>
      </p:sp>
      <p:pic>
        <p:nvPicPr>
          <p:cNvPr id="4" name="Picture 3" descr="The output of method maximum for three parameters. Parameter 1. Line 1: enter first floating-point values, colon, 3.33. Line 2: enter second floating-point values, colon, 1.11. Line 3: enter third floating-point values, colon, 2.22. Line 4: maximum is, colon, 3.33. Parameter 2. Line 1: enter first floating-point values, colon, 2.22. Line 2: enter second floating-point values, colon, 3.33. Line 3: enter third floating-point values, colon, 1.11. Line 4: maximum is, colon, 3.33. Parameter 3. Line 1: enter first floating-point values, colon, 2.22. Line 2: enter second floating-point values, colon, 1.11. Line 3: enter third floating-point values, colon, 3.33. Line 4: maximum is, colon, 3.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777" y="1665798"/>
            <a:ext cx="7866446" cy="3652669"/>
          </a:xfrm>
          <a:prstGeom prst="rect">
            <a:avLst/>
          </a:prstGeom>
        </p:spPr>
      </p:pic>
    </p:spTree>
    <p:extLst>
      <p:ext uri="{BB962C8B-B14F-4D97-AF65-F5344CB8AC3E}">
        <p14:creationId xmlns:p14="http://schemas.microsoft.com/office/powerpoint/2010/main" val="19550203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FA3"/>
                </a:solidFill>
              </a:rPr>
              <a:t>Learning</a:t>
            </a:r>
            <a:r>
              <a:rPr lang="en-US" dirty="0"/>
              <a:t> </a:t>
            </a:r>
            <a:r>
              <a:rPr lang="en-US" dirty="0">
                <a:solidFill>
                  <a:srgbClr val="007FA3"/>
                </a:solidFill>
              </a:rPr>
              <a:t>Objectives</a:t>
            </a:r>
            <a:r>
              <a:rPr lang="en-US" dirty="0" smtClean="0">
                <a:solidFill>
                  <a:schemeClr val="tx2"/>
                </a:solidFill>
              </a:rPr>
              <a:t> </a:t>
            </a:r>
            <a:r>
              <a:rPr lang="en-US" sz="2000" b="0" dirty="0" smtClean="0">
                <a:solidFill>
                  <a:schemeClr val="tx2"/>
                </a:solidFill>
              </a:rPr>
              <a:t>(2 </a:t>
            </a:r>
            <a:r>
              <a:rPr lang="en-US" sz="2000" b="0" dirty="0">
                <a:solidFill>
                  <a:schemeClr val="tx2"/>
                </a:solidFill>
              </a:rPr>
              <a:t>of 2)</a:t>
            </a:r>
            <a:endParaRPr lang="en-US" sz="2000" dirty="0">
              <a:solidFill>
                <a:schemeClr val="tx2"/>
              </a:solidFill>
            </a:endParaRPr>
          </a:p>
        </p:txBody>
      </p:sp>
      <p:sp>
        <p:nvSpPr>
          <p:cNvPr id="3" name="Text Placeholder 2"/>
          <p:cNvSpPr>
            <a:spLocks noGrp="1"/>
          </p:cNvSpPr>
          <p:nvPr>
            <p:ph type="body" idx="1"/>
          </p:nvPr>
        </p:nvSpPr>
        <p:spPr/>
        <p:txBody>
          <a:bodyPr/>
          <a:lstStyle/>
          <a:p>
            <a:pPr marL="255600" indent="-255600">
              <a:buSzPct val="100000"/>
            </a:pPr>
            <a:r>
              <a:rPr lang="en-US" sz="2200" dirty="0">
                <a:latin typeface="+mn-lt"/>
              </a:rPr>
              <a:t>Understand how the </a:t>
            </a:r>
            <a:r>
              <a:rPr lang="en-US" sz="2200" dirty="0" smtClean="0">
                <a:latin typeface="+mn-lt"/>
              </a:rPr>
              <a:t>visibility of identifiers is limited to specific </a:t>
            </a:r>
            <a:r>
              <a:rPr lang="en-US" sz="2200" dirty="0">
                <a:latin typeface="+mn-lt"/>
              </a:rPr>
              <a:t>regions of programs.</a:t>
            </a:r>
          </a:p>
          <a:p>
            <a:pPr marL="255600" indent="-255600">
              <a:buSzPct val="100000"/>
            </a:pPr>
            <a:r>
              <a:rPr lang="en-US" sz="2200" dirty="0" smtClean="0">
                <a:latin typeface="+mn-lt"/>
              </a:rPr>
              <a:t>Learn </a:t>
            </a:r>
            <a:r>
              <a:rPr lang="en-US" sz="2200" dirty="0">
                <a:latin typeface="+mn-lt"/>
              </a:rPr>
              <a:t>how the method </a:t>
            </a:r>
            <a:r>
              <a:rPr lang="en-US" sz="2200" dirty="0" smtClean="0">
                <a:latin typeface="+mn-lt"/>
              </a:rPr>
              <a:t>call and </a:t>
            </a:r>
            <a:r>
              <a:rPr lang="en-US" sz="2200" dirty="0">
                <a:latin typeface="+mn-lt"/>
              </a:rPr>
              <a:t>return mechanism </a:t>
            </a:r>
            <a:r>
              <a:rPr lang="en-US" sz="2200" dirty="0" smtClean="0">
                <a:latin typeface="+mn-lt"/>
              </a:rPr>
              <a:t>is supported </a:t>
            </a:r>
            <a:r>
              <a:rPr lang="en-US" sz="2200" dirty="0">
                <a:latin typeface="+mn-lt"/>
              </a:rPr>
              <a:t>by the </a:t>
            </a:r>
            <a:r>
              <a:rPr lang="en-US" sz="2200" dirty="0" smtClean="0">
                <a:latin typeface="+mn-lt"/>
              </a:rPr>
              <a:t>method-call stack</a:t>
            </a:r>
            <a:r>
              <a:rPr lang="en-US" sz="2200" dirty="0">
                <a:latin typeface="+mn-lt"/>
              </a:rPr>
              <a:t>.</a:t>
            </a:r>
          </a:p>
          <a:p>
            <a:pPr marL="255600" indent="-255600">
              <a:buSzPct val="100000"/>
            </a:pPr>
            <a:r>
              <a:rPr lang="en-US" sz="2200" dirty="0" smtClean="0">
                <a:latin typeface="+mn-lt"/>
              </a:rPr>
              <a:t>Create </a:t>
            </a:r>
            <a:r>
              <a:rPr lang="en-US" sz="2200" dirty="0">
                <a:latin typeface="+mn-lt"/>
              </a:rPr>
              <a:t>overloaded methods</a:t>
            </a:r>
            <a:r>
              <a:rPr lang="en-US" sz="2200" dirty="0" smtClean="0">
                <a:latin typeface="+mn-lt"/>
              </a:rPr>
              <a:t>.</a:t>
            </a:r>
          </a:p>
          <a:p>
            <a:pPr marL="255600" indent="-255600">
              <a:buSzPct val="100000"/>
            </a:pPr>
            <a:r>
              <a:rPr lang="en-US" sz="2200" dirty="0" smtClean="0">
                <a:latin typeface="+mn-lt"/>
              </a:rPr>
              <a:t>Use </a:t>
            </a:r>
            <a:r>
              <a:rPr lang="en-US" sz="2200" dirty="0">
                <a:latin typeface="+mn-lt"/>
              </a:rPr>
              <a:t>optional and </a:t>
            </a:r>
            <a:r>
              <a:rPr lang="en-US" sz="2200" dirty="0" smtClean="0">
                <a:latin typeface="+mn-lt"/>
              </a:rPr>
              <a:t>named parameters</a:t>
            </a:r>
            <a:r>
              <a:rPr lang="en-US" sz="2200" dirty="0">
                <a:latin typeface="+mn-lt"/>
              </a:rPr>
              <a:t>.</a:t>
            </a:r>
          </a:p>
          <a:p>
            <a:pPr marL="255600" indent="-255600">
              <a:buSzPct val="100000"/>
            </a:pPr>
            <a:r>
              <a:rPr lang="en-US" sz="2200" dirty="0" smtClean="0">
                <a:latin typeface="+mn-lt"/>
              </a:rPr>
              <a:t>Use </a:t>
            </a:r>
            <a:r>
              <a:rPr lang="en-US" sz="2200" dirty="0">
                <a:latin typeface="+mn-lt"/>
              </a:rPr>
              <a:t>recursive methods</a:t>
            </a:r>
            <a:r>
              <a:rPr lang="en-US" sz="2200" dirty="0" smtClean="0">
                <a:latin typeface="+mn-lt"/>
              </a:rPr>
              <a:t>.</a:t>
            </a:r>
          </a:p>
          <a:p>
            <a:pPr marL="255600" indent="-255600">
              <a:buSzPct val="100000"/>
            </a:pPr>
            <a:r>
              <a:rPr lang="en-US" sz="2200" dirty="0" smtClean="0">
                <a:latin typeface="+mn-lt"/>
              </a:rPr>
              <a:t>Understand what value types and </a:t>
            </a:r>
            <a:r>
              <a:rPr lang="en-US" sz="2200" dirty="0">
                <a:latin typeface="+mn-lt"/>
              </a:rPr>
              <a:t>reference types are.</a:t>
            </a:r>
          </a:p>
          <a:p>
            <a:pPr marL="255600" indent="-255600">
              <a:buSzPct val="100000"/>
            </a:pPr>
            <a:r>
              <a:rPr lang="en-US" sz="2200" dirty="0" smtClean="0">
                <a:latin typeface="+mn-lt"/>
              </a:rPr>
              <a:t>Pass </a:t>
            </a:r>
            <a:r>
              <a:rPr lang="en-US" sz="2200" dirty="0">
                <a:latin typeface="+mn-lt"/>
              </a:rPr>
              <a:t>method arguments </a:t>
            </a:r>
            <a:r>
              <a:rPr lang="en-US" sz="2200" dirty="0" smtClean="0">
                <a:latin typeface="+mn-lt"/>
              </a:rPr>
              <a:t>by value </a:t>
            </a:r>
            <a:r>
              <a:rPr lang="en-US" sz="2200" dirty="0">
                <a:latin typeface="+mn-lt"/>
              </a:rPr>
              <a:t>and by reference.</a:t>
            </a:r>
          </a:p>
        </p:txBody>
      </p:sp>
    </p:spTree>
    <p:extLst>
      <p:ext uri="{BB962C8B-B14F-4D97-AF65-F5344CB8AC3E}">
        <p14:creationId xmlns:p14="http://schemas.microsoft.com/office/powerpoint/2010/main" val="693617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7.4.1 Keyword Static</a:t>
            </a:r>
          </a:p>
        </p:txBody>
      </p:sp>
      <p:sp>
        <p:nvSpPr>
          <p:cNvPr id="3" name="Text Placeholder 2"/>
          <p:cNvSpPr>
            <a:spLocks noGrp="1"/>
          </p:cNvSpPr>
          <p:nvPr>
            <p:ph type="body" idx="1"/>
          </p:nvPr>
        </p:nvSpPr>
        <p:spPr/>
        <p:txBody>
          <a:bodyPr/>
          <a:lstStyle/>
          <a:p>
            <a:r>
              <a:rPr lang="en-US" sz="2400" dirty="0">
                <a:latin typeface="+mn-lt"/>
              </a:rPr>
              <a:t>Method </a:t>
            </a:r>
            <a:r>
              <a:rPr lang="en-US" sz="2400" dirty="0">
                <a:latin typeface="Consolas" panose="020B0609020204030204" pitchFamily="49" charset="0"/>
              </a:rPr>
              <a:t>Maximum</a:t>
            </a:r>
            <a:r>
              <a:rPr lang="en-US" sz="2400" dirty="0">
                <a:latin typeface="+mn-lt"/>
              </a:rPr>
              <a:t>’s declaration begins with keyword </a:t>
            </a:r>
            <a:r>
              <a:rPr lang="en-US" sz="2400" dirty="0">
                <a:latin typeface="Consolas" panose="020B0609020204030204" pitchFamily="49" charset="0"/>
              </a:rPr>
              <a:t>static</a:t>
            </a:r>
            <a:r>
              <a:rPr lang="en-US" sz="2400" dirty="0">
                <a:latin typeface="+mn-lt"/>
              </a:rPr>
              <a:t>, which enables the </a:t>
            </a:r>
            <a:r>
              <a:rPr lang="en-US" sz="2400" dirty="0">
                <a:latin typeface="Consolas" panose="020B0609020204030204" pitchFamily="49" charset="0"/>
              </a:rPr>
              <a:t>Main</a:t>
            </a:r>
            <a:r>
              <a:rPr lang="en-US" sz="2400" dirty="0">
                <a:latin typeface="+mn-lt"/>
              </a:rPr>
              <a:t> method (another </a:t>
            </a:r>
            <a:r>
              <a:rPr lang="en-US" sz="2400" dirty="0">
                <a:latin typeface="Consolas" panose="020B0609020204030204" pitchFamily="49" charset="0"/>
              </a:rPr>
              <a:t>static</a:t>
            </a:r>
            <a:r>
              <a:rPr lang="en-US" sz="2400" dirty="0">
                <a:latin typeface="+mn-lt"/>
              </a:rPr>
              <a:t> method) to call </a:t>
            </a:r>
            <a:r>
              <a:rPr lang="en-US" sz="2400" dirty="0">
                <a:latin typeface="Consolas" panose="020B0609020204030204" pitchFamily="49" charset="0"/>
              </a:rPr>
              <a:t>Maximum</a:t>
            </a:r>
            <a:r>
              <a:rPr lang="en-US" sz="2400" dirty="0">
                <a:latin typeface="+mn-lt"/>
              </a:rPr>
              <a:t> as shown in line 19 without creating an object of class </a:t>
            </a:r>
            <a:r>
              <a:rPr lang="en-US" sz="2400" dirty="0">
                <a:latin typeface="Consolas" panose="020B0609020204030204" pitchFamily="49" charset="0"/>
              </a:rPr>
              <a:t>MaximumFinder</a:t>
            </a:r>
            <a:r>
              <a:rPr lang="en-US" sz="2400" dirty="0">
                <a:latin typeface="+mn-lt"/>
              </a:rPr>
              <a:t> and without qualifying the method name with the class name </a:t>
            </a:r>
            <a:r>
              <a:rPr lang="en-US" sz="2400" dirty="0">
                <a:latin typeface="Consolas" panose="020B0609020204030204" pitchFamily="49" charset="0"/>
              </a:rPr>
              <a:t>MaximumFinder</a:t>
            </a:r>
            <a:r>
              <a:rPr lang="en-US" sz="2400" dirty="0">
                <a:latin typeface="+mn-lt"/>
              </a:rPr>
              <a:t>.</a:t>
            </a:r>
          </a:p>
          <a:p>
            <a:r>
              <a:rPr lang="en-US" sz="2400" dirty="0">
                <a:latin typeface="+mn-lt"/>
              </a:rPr>
              <a:t>Static methods in the </a:t>
            </a:r>
            <a:r>
              <a:rPr lang="en-US" sz="2400" b="1" dirty="0">
                <a:latin typeface="+mn-lt"/>
              </a:rPr>
              <a:t>same</a:t>
            </a:r>
            <a:r>
              <a:rPr lang="en-US" sz="2400" dirty="0">
                <a:latin typeface="+mn-lt"/>
              </a:rPr>
              <a:t> class can call each other directly.</a:t>
            </a:r>
          </a:p>
        </p:txBody>
      </p:sp>
    </p:spTree>
    <p:extLst>
      <p:ext uri="{BB962C8B-B14F-4D97-AF65-F5344CB8AC3E}">
        <p14:creationId xmlns:p14="http://schemas.microsoft.com/office/powerpoint/2010/main" val="36906931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7.4.2 Method Maximum</a:t>
            </a:r>
          </a:p>
        </p:txBody>
      </p:sp>
      <p:sp>
        <p:nvSpPr>
          <p:cNvPr id="3" name="Text Placeholder 2"/>
          <p:cNvSpPr>
            <a:spLocks noGrp="1"/>
          </p:cNvSpPr>
          <p:nvPr>
            <p:ph type="body" idx="1"/>
          </p:nvPr>
        </p:nvSpPr>
        <p:spPr/>
        <p:txBody>
          <a:bodyPr/>
          <a:lstStyle/>
          <a:p>
            <a:r>
              <a:rPr lang="en-US" sz="2200" dirty="0">
                <a:latin typeface="+mn-lt"/>
              </a:rPr>
              <a:t>When a method has more than one parameter, the parameters are specified as a comma-separated list.</a:t>
            </a:r>
          </a:p>
          <a:p>
            <a:r>
              <a:rPr lang="en-US" sz="2200" dirty="0">
                <a:latin typeface="+mn-lt"/>
              </a:rPr>
              <a:t>There must be one argument in the method call for each required parameter (sometimes called a formal parameter) in the method declaration.</a:t>
            </a:r>
          </a:p>
          <a:p>
            <a:r>
              <a:rPr lang="en-US" sz="2200" dirty="0">
                <a:latin typeface="+mn-lt"/>
              </a:rPr>
              <a:t>Each argument must be consistent with the type of the corresponding parameter.</a:t>
            </a:r>
          </a:p>
          <a:p>
            <a:r>
              <a:rPr lang="en-US" sz="2200" dirty="0">
                <a:latin typeface="+mn-lt"/>
              </a:rPr>
              <a:t>When program control returns from a method, that method’s parameters are no longer accessible in memory.</a:t>
            </a:r>
          </a:p>
          <a:p>
            <a:r>
              <a:rPr lang="en-US" sz="2200" dirty="0">
                <a:latin typeface="+mn-lt"/>
              </a:rPr>
              <a:t>Methods can return at most one value</a:t>
            </a:r>
            <a:r>
              <a:rPr lang="en-US" sz="2200" dirty="0" smtClean="0">
                <a:latin typeface="+mn-lt"/>
              </a:rPr>
              <a:t>.</a:t>
            </a:r>
            <a:endParaRPr lang="en-US" sz="2200" dirty="0">
              <a:latin typeface="+mn-lt"/>
            </a:endParaRPr>
          </a:p>
        </p:txBody>
      </p:sp>
    </p:spTree>
    <p:extLst>
      <p:ext uri="{BB962C8B-B14F-4D97-AF65-F5344CB8AC3E}">
        <p14:creationId xmlns:p14="http://schemas.microsoft.com/office/powerpoint/2010/main" val="64068796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7.4 Methods with Multiple Parameters </a:t>
            </a:r>
            <a:r>
              <a:rPr lang="en-US" sz="2000" b="0" dirty="0" smtClean="0"/>
              <a:t>(2 </a:t>
            </a:r>
            <a:r>
              <a:rPr lang="en-US" sz="2000" b="0" dirty="0"/>
              <a:t>of 2)</a:t>
            </a:r>
            <a:endParaRPr lang="en-US" dirty="0"/>
          </a:p>
        </p:txBody>
      </p:sp>
      <p:sp>
        <p:nvSpPr>
          <p:cNvPr id="3" name="Text Placeholder 2"/>
          <p:cNvSpPr>
            <a:spLocks noGrp="1"/>
          </p:cNvSpPr>
          <p:nvPr>
            <p:ph type="body" idx="1"/>
          </p:nvPr>
        </p:nvSpPr>
        <p:spPr/>
        <p:txBody>
          <a:bodyPr/>
          <a:lstStyle/>
          <a:p>
            <a:r>
              <a:rPr lang="en-US" sz="2400" dirty="0">
                <a:latin typeface="+mn-lt"/>
              </a:rPr>
              <a:t>When to Declare Variables as Fields of a </a:t>
            </a:r>
            <a:r>
              <a:rPr lang="en-US" sz="2400" dirty="0" smtClean="0">
                <a:latin typeface="+mn-lt"/>
              </a:rPr>
              <a:t>Class</a:t>
            </a:r>
            <a:endParaRPr lang="en-US" sz="2400" dirty="0">
              <a:latin typeface="+mn-lt"/>
            </a:endParaRPr>
          </a:p>
          <a:p>
            <a:r>
              <a:rPr lang="en-US" sz="2400" dirty="0">
                <a:latin typeface="+mn-lt"/>
              </a:rPr>
              <a:t>Variables should be declared as fields of a class only if they are required for use in more than one method or if the app needs to save their values between calls to the class’s methods.</a:t>
            </a:r>
          </a:p>
        </p:txBody>
      </p:sp>
    </p:spTree>
    <p:extLst>
      <p:ext uri="{BB962C8B-B14F-4D97-AF65-F5344CB8AC3E}">
        <p14:creationId xmlns:p14="http://schemas.microsoft.com/office/powerpoint/2010/main" val="12097311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Error 7.2</a:t>
            </a:r>
          </a:p>
        </p:txBody>
      </p:sp>
      <p:sp>
        <p:nvSpPr>
          <p:cNvPr id="3" name="Text Placeholder 2"/>
          <p:cNvSpPr>
            <a:spLocks noGrp="1"/>
          </p:cNvSpPr>
          <p:nvPr>
            <p:ph type="body" idx="1"/>
          </p:nvPr>
        </p:nvSpPr>
        <p:spPr/>
        <p:txBody>
          <a:bodyPr/>
          <a:lstStyle/>
          <a:p>
            <a:pPr marL="0" indent="0">
              <a:buNone/>
            </a:pPr>
            <a:r>
              <a:rPr lang="en-US" sz="2400" dirty="0">
                <a:latin typeface="+mn-lt"/>
              </a:rPr>
              <a:t>Declaring method parameters of the same type as </a:t>
            </a:r>
            <a:r>
              <a:rPr lang="en-US" sz="2400" dirty="0">
                <a:latin typeface="Consolas" panose="020B0609020204030204" pitchFamily="49" charset="0"/>
                <a:cs typeface="Consolas" panose="020B0609020204030204" pitchFamily="49" charset="0"/>
              </a:rPr>
              <a:t>double x, y</a:t>
            </a:r>
            <a:r>
              <a:rPr lang="en-US" sz="2400" dirty="0">
                <a:latin typeface="+mn-lt"/>
              </a:rPr>
              <a:t> instead of </a:t>
            </a:r>
            <a:r>
              <a:rPr lang="en-US" sz="2400" dirty="0">
                <a:latin typeface="Consolas" panose="020B0609020204030204" pitchFamily="49" charset="0"/>
                <a:cs typeface="Consolas" panose="020B0609020204030204" pitchFamily="49" charset="0"/>
              </a:rPr>
              <a:t>double </a:t>
            </a:r>
            <a:r>
              <a:rPr lang="en-US" sz="2400" dirty="0" smtClean="0">
                <a:latin typeface="Consolas" panose="020B0609020204030204" pitchFamily="49" charset="0"/>
                <a:cs typeface="Consolas" panose="020B0609020204030204" pitchFamily="49" charset="0"/>
              </a:rPr>
              <a:t>x, double </a:t>
            </a:r>
            <a:r>
              <a:rPr lang="en-US" sz="2400" dirty="0">
                <a:latin typeface="Consolas" panose="020B0609020204030204" pitchFamily="49" charset="0"/>
                <a:cs typeface="Consolas" panose="020B0609020204030204" pitchFamily="49" charset="0"/>
              </a:rPr>
              <a:t>y</a:t>
            </a:r>
            <a:r>
              <a:rPr lang="en-US" sz="2400" dirty="0">
                <a:latin typeface="+mn-lt"/>
              </a:rPr>
              <a:t> is a syntax error—a type is required for each parameter in the parameter list.</a:t>
            </a:r>
          </a:p>
        </p:txBody>
      </p:sp>
    </p:spTree>
    <p:extLst>
      <p:ext uri="{BB962C8B-B14F-4D97-AF65-F5344CB8AC3E}">
        <p14:creationId xmlns:p14="http://schemas.microsoft.com/office/powerpoint/2010/main" val="33846277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7.4.3 Assembling Strings with </a:t>
            </a:r>
            <a:r>
              <a:rPr lang="en-US" dirty="0" smtClean="0"/>
              <a:t>Concatenation </a:t>
            </a:r>
            <a:r>
              <a:rPr lang="en-US" sz="2000" b="0" dirty="0" smtClean="0">
                <a:latin typeface="Times New Roman" panose="02020603050405020304" pitchFamily="18" charset="0"/>
                <a:cs typeface="Times New Roman" panose="02020603050405020304" pitchFamily="18" charset="0"/>
              </a:rPr>
              <a:t>(1 of 3)</a:t>
            </a:r>
            <a:endParaRPr lang="en-US" sz="2000" b="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r>
              <a:rPr lang="en-US" sz="2400" dirty="0">
                <a:latin typeface="Consolas" panose="020B0609020204030204" pitchFamily="49" charset="0"/>
              </a:rPr>
              <a:t>string</a:t>
            </a:r>
            <a:r>
              <a:rPr lang="en-US" sz="2400" dirty="0">
                <a:latin typeface="+mn-lt"/>
              </a:rPr>
              <a:t> concatenation allows you to combine </a:t>
            </a:r>
            <a:r>
              <a:rPr lang="en-US" sz="2400" dirty="0">
                <a:latin typeface="Consolas" panose="020B0609020204030204" pitchFamily="49" charset="0"/>
              </a:rPr>
              <a:t>strings</a:t>
            </a:r>
            <a:r>
              <a:rPr lang="en-US" sz="2400" dirty="0">
                <a:latin typeface="+mn-lt"/>
              </a:rPr>
              <a:t> using operator </a:t>
            </a:r>
            <a:r>
              <a:rPr lang="en-US" sz="2400" dirty="0" smtClean="0">
                <a:latin typeface="Consolas" panose="020B0609020204030204" pitchFamily="49" charset="0"/>
              </a:rPr>
              <a:t>+</a:t>
            </a:r>
            <a:r>
              <a:rPr lang="en-US" sz="2400" dirty="0" smtClean="0">
                <a:latin typeface="+mn-lt"/>
              </a:rPr>
              <a:t>.</a:t>
            </a:r>
            <a:endParaRPr lang="en-US" sz="2400" dirty="0">
              <a:latin typeface="+mn-lt"/>
            </a:endParaRPr>
          </a:p>
          <a:p>
            <a:r>
              <a:rPr lang="en-US" sz="2400" dirty="0">
                <a:latin typeface="+mn-lt"/>
              </a:rPr>
              <a:t>When one of the </a:t>
            </a:r>
            <a:r>
              <a:rPr lang="en-US" sz="2400" dirty="0">
                <a:latin typeface="Consolas" panose="020B0609020204030204" pitchFamily="49" charset="0"/>
              </a:rPr>
              <a:t>+</a:t>
            </a:r>
            <a:r>
              <a:rPr lang="en-US" sz="2400" dirty="0">
                <a:latin typeface="+mn-lt"/>
              </a:rPr>
              <a:t> operator’s operands is a </a:t>
            </a:r>
            <a:r>
              <a:rPr lang="en-US" sz="2400" dirty="0">
                <a:latin typeface="Consolas" panose="020B0609020204030204" pitchFamily="49" charset="0"/>
              </a:rPr>
              <a:t>string</a:t>
            </a:r>
            <a:r>
              <a:rPr lang="en-US" sz="2400" dirty="0">
                <a:latin typeface="+mn-lt"/>
              </a:rPr>
              <a:t>, the other is implicitly converted to a </a:t>
            </a:r>
            <a:r>
              <a:rPr lang="en-US" sz="2400" dirty="0">
                <a:latin typeface="Consolas" panose="020B0609020204030204" pitchFamily="49" charset="0"/>
              </a:rPr>
              <a:t>string</a:t>
            </a:r>
            <a:r>
              <a:rPr lang="en-US" sz="2400" dirty="0">
                <a:latin typeface="+mn-lt"/>
              </a:rPr>
              <a:t>, then the two are concatenated.</a:t>
            </a:r>
          </a:p>
          <a:p>
            <a:r>
              <a:rPr lang="en-US" sz="2400" dirty="0">
                <a:latin typeface="+mn-lt"/>
              </a:rPr>
              <a:t>If a bool is concatenated with a </a:t>
            </a:r>
            <a:r>
              <a:rPr lang="en-US" sz="2400" dirty="0">
                <a:latin typeface="Consolas" panose="020B0609020204030204" pitchFamily="49" charset="0"/>
              </a:rPr>
              <a:t>string</a:t>
            </a:r>
            <a:r>
              <a:rPr lang="en-US" sz="2400" dirty="0">
                <a:latin typeface="+mn-lt"/>
              </a:rPr>
              <a:t>, the </a:t>
            </a:r>
            <a:r>
              <a:rPr lang="en-US" sz="2400" dirty="0">
                <a:latin typeface="Consolas" panose="020B0609020204030204" pitchFamily="49" charset="0"/>
              </a:rPr>
              <a:t>bool</a:t>
            </a:r>
            <a:r>
              <a:rPr lang="en-US" sz="2400" dirty="0">
                <a:latin typeface="+mn-lt"/>
              </a:rPr>
              <a:t> is converted to the </a:t>
            </a:r>
            <a:r>
              <a:rPr lang="en-US" sz="2400" dirty="0">
                <a:latin typeface="Consolas" panose="020B0609020204030204" pitchFamily="49" charset="0"/>
              </a:rPr>
              <a:t>string </a:t>
            </a:r>
            <a:r>
              <a:rPr lang="en-US" sz="2400" dirty="0" smtClean="0">
                <a:latin typeface="Consolas" panose="020B0609020204030204" pitchFamily="49" charset="0"/>
              </a:rPr>
              <a:t>“True”</a:t>
            </a:r>
            <a:r>
              <a:rPr lang="en-US" sz="2400" dirty="0" smtClean="0">
                <a:latin typeface="+mn-lt"/>
              </a:rPr>
              <a:t> </a:t>
            </a:r>
            <a:r>
              <a:rPr lang="en-US" sz="2400" dirty="0">
                <a:latin typeface="+mn-lt"/>
              </a:rPr>
              <a:t>or </a:t>
            </a:r>
            <a:r>
              <a:rPr lang="en-US" sz="2400" dirty="0" smtClean="0">
                <a:latin typeface="Consolas" panose="020B0609020204030204" pitchFamily="49" charset="0"/>
              </a:rPr>
              <a:t>“False”</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104281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7.4.3 Assembling Strings with </a:t>
            </a:r>
            <a:r>
              <a:rPr lang="en-US" dirty="0" smtClean="0"/>
              <a:t>Concatenation </a:t>
            </a:r>
            <a:r>
              <a:rPr lang="en-US" sz="2000" b="0" dirty="0" smtClean="0"/>
              <a:t>(2 of 3)</a:t>
            </a:r>
            <a:endParaRPr lang="en-US" sz="2000" b="0" dirty="0"/>
          </a:p>
        </p:txBody>
      </p:sp>
      <p:sp>
        <p:nvSpPr>
          <p:cNvPr id="3" name="Text Placeholder 2"/>
          <p:cNvSpPr>
            <a:spLocks noGrp="1"/>
          </p:cNvSpPr>
          <p:nvPr>
            <p:ph type="body" idx="1"/>
          </p:nvPr>
        </p:nvSpPr>
        <p:spPr/>
        <p:txBody>
          <a:bodyPr/>
          <a:lstStyle/>
          <a:p>
            <a:r>
              <a:rPr lang="en-US" sz="2000" dirty="0">
                <a:latin typeface="Consolas" panose="020B0609020204030204" pitchFamily="49" charset="0"/>
              </a:rPr>
              <a:t>string</a:t>
            </a:r>
            <a:r>
              <a:rPr lang="en-US" sz="2000" dirty="0">
                <a:latin typeface="+mn-lt"/>
              </a:rPr>
              <a:t> concatenation allows you to combine </a:t>
            </a:r>
            <a:r>
              <a:rPr lang="en-US" sz="2000" dirty="0">
                <a:latin typeface="Consolas" panose="020B0609020204030204" pitchFamily="49" charset="0"/>
              </a:rPr>
              <a:t>strings</a:t>
            </a:r>
            <a:r>
              <a:rPr lang="en-US" sz="2000" dirty="0">
                <a:latin typeface="+mn-lt"/>
              </a:rPr>
              <a:t> using </a:t>
            </a:r>
            <a:r>
              <a:rPr lang="en-US" sz="2000" dirty="0">
                <a:latin typeface="Consolas" panose="020B0609020204030204" pitchFamily="49" charset="0"/>
              </a:rPr>
              <a:t>+</a:t>
            </a:r>
            <a:r>
              <a:rPr lang="en-US" sz="2000" dirty="0">
                <a:latin typeface="+mn-lt"/>
              </a:rPr>
              <a:t> .</a:t>
            </a:r>
          </a:p>
          <a:p>
            <a:r>
              <a:rPr lang="en-US" sz="2000" dirty="0">
                <a:latin typeface="+mn-lt"/>
              </a:rPr>
              <a:t>When one of the </a:t>
            </a:r>
            <a:r>
              <a:rPr lang="en-US" sz="2000" dirty="0">
                <a:latin typeface="Consolas" panose="020B0609020204030204" pitchFamily="49" charset="0"/>
              </a:rPr>
              <a:t>+</a:t>
            </a:r>
            <a:r>
              <a:rPr lang="en-US" sz="2000" dirty="0">
                <a:latin typeface="+mn-lt"/>
              </a:rPr>
              <a:t> operator’s operands is a </a:t>
            </a:r>
            <a:r>
              <a:rPr lang="en-US" sz="2000" dirty="0">
                <a:latin typeface="Consolas" panose="020B0609020204030204" pitchFamily="49" charset="0"/>
              </a:rPr>
              <a:t>string</a:t>
            </a:r>
            <a:r>
              <a:rPr lang="en-US" sz="2000" dirty="0">
                <a:latin typeface="+mn-lt"/>
              </a:rPr>
              <a:t>, the other is implicitly converted to a </a:t>
            </a:r>
            <a:r>
              <a:rPr lang="en-US" sz="2000" dirty="0">
                <a:latin typeface="Consolas" panose="020B0609020204030204" pitchFamily="49" charset="0"/>
              </a:rPr>
              <a:t>string</a:t>
            </a:r>
            <a:r>
              <a:rPr lang="en-US" sz="2000" dirty="0">
                <a:latin typeface="+mn-lt"/>
              </a:rPr>
              <a:t>, then the two are concatenated.</a:t>
            </a:r>
          </a:p>
          <a:p>
            <a:r>
              <a:rPr lang="en-US" sz="2000" dirty="0">
                <a:latin typeface="+mn-lt"/>
              </a:rPr>
              <a:t>If a </a:t>
            </a:r>
            <a:r>
              <a:rPr lang="en-US" sz="2000" dirty="0">
                <a:latin typeface="Consolas" panose="020B0609020204030204" pitchFamily="49" charset="0"/>
              </a:rPr>
              <a:t>bool</a:t>
            </a:r>
            <a:r>
              <a:rPr lang="en-US" sz="2000" dirty="0">
                <a:latin typeface="+mn-lt"/>
              </a:rPr>
              <a:t> is concatenated with a </a:t>
            </a:r>
            <a:r>
              <a:rPr lang="en-US" sz="2000" dirty="0">
                <a:latin typeface="Consolas" panose="020B0609020204030204" pitchFamily="49" charset="0"/>
              </a:rPr>
              <a:t>string</a:t>
            </a:r>
            <a:r>
              <a:rPr lang="en-US" sz="2000" dirty="0">
                <a:latin typeface="+mn-lt"/>
              </a:rPr>
              <a:t>, the </a:t>
            </a:r>
            <a:r>
              <a:rPr lang="en-US" sz="2000" dirty="0">
                <a:latin typeface="Consolas" panose="020B0609020204030204" pitchFamily="49" charset="0"/>
              </a:rPr>
              <a:t>bool</a:t>
            </a:r>
            <a:r>
              <a:rPr lang="en-US" sz="2000" dirty="0">
                <a:latin typeface="+mn-lt"/>
              </a:rPr>
              <a:t> is converted to the </a:t>
            </a:r>
            <a:r>
              <a:rPr lang="en-US" sz="2000" dirty="0">
                <a:latin typeface="Consolas" panose="020B0609020204030204" pitchFamily="49" charset="0"/>
              </a:rPr>
              <a:t>string </a:t>
            </a:r>
            <a:r>
              <a:rPr lang="en-US" sz="2000" dirty="0" smtClean="0">
                <a:latin typeface="Consolas" panose="020B0609020204030204" pitchFamily="49" charset="0"/>
              </a:rPr>
              <a:t>“True”</a:t>
            </a:r>
            <a:r>
              <a:rPr lang="en-US" sz="2000" dirty="0" smtClean="0">
                <a:latin typeface="+mn-lt"/>
              </a:rPr>
              <a:t> </a:t>
            </a:r>
            <a:r>
              <a:rPr lang="en-US" sz="2000" dirty="0">
                <a:latin typeface="+mn-lt"/>
              </a:rPr>
              <a:t>or </a:t>
            </a:r>
            <a:r>
              <a:rPr lang="en-US" sz="2000" dirty="0" smtClean="0">
                <a:latin typeface="Consolas" panose="020B0609020204030204" pitchFamily="49" charset="0"/>
              </a:rPr>
              <a:t>“False”</a:t>
            </a:r>
            <a:r>
              <a:rPr lang="en-US" sz="2000" dirty="0" smtClean="0">
                <a:latin typeface="+mn-lt"/>
              </a:rPr>
              <a:t>.</a:t>
            </a:r>
            <a:endParaRPr lang="en-US" sz="2000" dirty="0">
              <a:latin typeface="+mn-lt"/>
            </a:endParaRPr>
          </a:p>
          <a:p>
            <a:r>
              <a:rPr lang="en-US" sz="2000" dirty="0">
                <a:latin typeface="+mn-lt"/>
              </a:rPr>
              <a:t>Every object has a </a:t>
            </a:r>
            <a:r>
              <a:rPr lang="en-US" sz="2000" dirty="0">
                <a:latin typeface="Consolas" panose="020B0609020204030204" pitchFamily="49" charset="0"/>
              </a:rPr>
              <a:t>ToString</a:t>
            </a:r>
            <a:r>
              <a:rPr lang="en-US" sz="2000" dirty="0">
                <a:latin typeface="+mn-lt"/>
              </a:rPr>
              <a:t> method that returns a </a:t>
            </a:r>
            <a:r>
              <a:rPr lang="en-US" sz="2000" dirty="0">
                <a:latin typeface="Consolas" panose="020B0609020204030204" pitchFamily="49" charset="0"/>
              </a:rPr>
              <a:t>string</a:t>
            </a:r>
            <a:r>
              <a:rPr lang="en-US" sz="2000" dirty="0">
                <a:latin typeface="+mn-lt"/>
              </a:rPr>
              <a:t> representation of that object.</a:t>
            </a:r>
          </a:p>
          <a:p>
            <a:r>
              <a:rPr lang="en-US" sz="2000" dirty="0">
                <a:latin typeface="+mn-lt"/>
              </a:rPr>
              <a:t>When an object is concatenated with a s</a:t>
            </a:r>
            <a:r>
              <a:rPr lang="en-US" sz="2000" dirty="0">
                <a:latin typeface="Consolas" panose="020B0609020204030204" pitchFamily="49" charset="0"/>
              </a:rPr>
              <a:t>tring</a:t>
            </a:r>
            <a:r>
              <a:rPr lang="en-US" sz="2000" dirty="0">
                <a:latin typeface="+mn-lt"/>
              </a:rPr>
              <a:t>, the object’s </a:t>
            </a:r>
            <a:r>
              <a:rPr lang="en-US" sz="2000" dirty="0">
                <a:latin typeface="Consolas" panose="020B0609020204030204" pitchFamily="49" charset="0"/>
              </a:rPr>
              <a:t>ToString</a:t>
            </a:r>
            <a:r>
              <a:rPr lang="en-US" sz="2000" dirty="0">
                <a:latin typeface="+mn-lt"/>
              </a:rPr>
              <a:t> method is called </a:t>
            </a:r>
            <a:r>
              <a:rPr lang="en-US" sz="2000" b="1" dirty="0">
                <a:latin typeface="+mn-lt"/>
              </a:rPr>
              <a:t>implicitly</a:t>
            </a:r>
            <a:r>
              <a:rPr lang="en-US" sz="2000" dirty="0">
                <a:latin typeface="+mn-lt"/>
              </a:rPr>
              <a:t> to obtain the </a:t>
            </a:r>
            <a:r>
              <a:rPr lang="en-US" sz="2000" dirty="0">
                <a:latin typeface="Consolas" panose="020B0609020204030204" pitchFamily="49" charset="0"/>
              </a:rPr>
              <a:t>string</a:t>
            </a:r>
            <a:r>
              <a:rPr lang="en-US" sz="2000" dirty="0">
                <a:latin typeface="+mn-lt"/>
              </a:rPr>
              <a:t> representation of the object. If the object is </a:t>
            </a:r>
            <a:r>
              <a:rPr lang="en-US" sz="2000" dirty="0">
                <a:latin typeface="Consolas" panose="020B0609020204030204" pitchFamily="49" charset="0"/>
              </a:rPr>
              <a:t>null</a:t>
            </a:r>
            <a:r>
              <a:rPr lang="en-US" sz="2000" dirty="0">
                <a:latin typeface="+mn-lt"/>
              </a:rPr>
              <a:t>, an </a:t>
            </a:r>
            <a:r>
              <a:rPr lang="en-US" sz="2000" b="1" dirty="0">
                <a:latin typeface="+mn-lt"/>
              </a:rPr>
              <a:t>empty</a:t>
            </a:r>
            <a:r>
              <a:rPr lang="en-US" sz="2000" dirty="0">
                <a:latin typeface="+mn-lt"/>
              </a:rPr>
              <a:t> </a:t>
            </a:r>
            <a:r>
              <a:rPr lang="en-US" sz="2000" b="1" dirty="0">
                <a:latin typeface="Consolas" panose="020B0609020204030204" pitchFamily="49" charset="0"/>
              </a:rPr>
              <a:t>string</a:t>
            </a:r>
            <a:r>
              <a:rPr lang="en-US" sz="2000" dirty="0">
                <a:latin typeface="+mn-lt"/>
              </a:rPr>
              <a:t> is written.</a:t>
            </a:r>
          </a:p>
        </p:txBody>
      </p:sp>
    </p:spTree>
    <p:extLst>
      <p:ext uri="{BB962C8B-B14F-4D97-AF65-F5344CB8AC3E}">
        <p14:creationId xmlns:p14="http://schemas.microsoft.com/office/powerpoint/2010/main" val="116030164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7.4.3 Assembling Strings with Concatenation </a:t>
            </a:r>
            <a:r>
              <a:rPr lang="en-US" sz="2000" b="0" dirty="0" smtClean="0"/>
              <a:t>(3 </a:t>
            </a:r>
            <a:r>
              <a:rPr lang="en-US" sz="2000" b="0" dirty="0"/>
              <a:t>of 3)</a:t>
            </a:r>
            <a:endParaRPr lang="en-US" dirty="0"/>
          </a:p>
        </p:txBody>
      </p:sp>
      <p:sp>
        <p:nvSpPr>
          <p:cNvPr id="3" name="Text Placeholder 2"/>
          <p:cNvSpPr>
            <a:spLocks noGrp="1"/>
          </p:cNvSpPr>
          <p:nvPr>
            <p:ph type="body" idx="1"/>
          </p:nvPr>
        </p:nvSpPr>
        <p:spPr>
          <a:xfrm>
            <a:off x="457200" y="1600200"/>
            <a:ext cx="8229600" cy="2507301"/>
          </a:xfrm>
        </p:spPr>
        <p:txBody>
          <a:bodyPr/>
          <a:lstStyle/>
          <a:p>
            <a:r>
              <a:rPr lang="en-US" sz="2200" dirty="0">
                <a:latin typeface="+mn-lt"/>
              </a:rPr>
              <a:t>If a type does not define a </a:t>
            </a:r>
            <a:r>
              <a:rPr lang="en-US" sz="2200" dirty="0">
                <a:latin typeface="Consolas" panose="020B0609020204030204" pitchFamily="49" charset="0"/>
              </a:rPr>
              <a:t>ToString</a:t>
            </a:r>
            <a:r>
              <a:rPr lang="en-US" sz="2200" dirty="0">
                <a:latin typeface="+mn-lt"/>
              </a:rPr>
              <a:t> method, the default </a:t>
            </a:r>
            <a:r>
              <a:rPr lang="en-US" sz="2200" dirty="0">
                <a:latin typeface="Consolas" panose="020B0609020204030204" pitchFamily="49" charset="0"/>
              </a:rPr>
              <a:t>ToString</a:t>
            </a:r>
            <a:r>
              <a:rPr lang="en-US" sz="2200" dirty="0">
                <a:latin typeface="+mn-lt"/>
              </a:rPr>
              <a:t> implementation returns a </a:t>
            </a:r>
            <a:r>
              <a:rPr lang="en-US" sz="2200" dirty="0">
                <a:latin typeface="Consolas" panose="020B0609020204030204" pitchFamily="49" charset="0"/>
              </a:rPr>
              <a:t>string</a:t>
            </a:r>
            <a:r>
              <a:rPr lang="en-US" sz="2200" dirty="0">
                <a:latin typeface="+mn-lt"/>
              </a:rPr>
              <a:t> containing the type’s </a:t>
            </a:r>
            <a:r>
              <a:rPr lang="en-US" sz="2200" b="1" dirty="0">
                <a:latin typeface="+mn-lt"/>
              </a:rPr>
              <a:t>fully qualified name</a:t>
            </a:r>
            <a:r>
              <a:rPr lang="en-US" sz="2200" dirty="0" smtClean="0">
                <a:latin typeface="+mn-lt"/>
              </a:rPr>
              <a:t>.</a:t>
            </a:r>
            <a:endParaRPr lang="en-US" sz="2200" dirty="0">
              <a:latin typeface="+mn-lt"/>
            </a:endParaRPr>
          </a:p>
          <a:p>
            <a:r>
              <a:rPr lang="en-US" sz="2200" dirty="0">
                <a:latin typeface="+mn-lt"/>
              </a:rPr>
              <a:t>Each type you create can declare a custom </a:t>
            </a:r>
            <a:r>
              <a:rPr lang="en-US" sz="2200" dirty="0">
                <a:latin typeface="Consolas" panose="020B0609020204030204" pitchFamily="49" charset="0"/>
              </a:rPr>
              <a:t>ToString</a:t>
            </a:r>
            <a:r>
              <a:rPr lang="en-US" sz="2200" dirty="0">
                <a:latin typeface="+mn-lt"/>
              </a:rPr>
              <a:t> (Chapter 8</a:t>
            </a:r>
            <a:r>
              <a:rPr lang="en-US" sz="2200" dirty="0" smtClean="0">
                <a:latin typeface="+mn-lt"/>
              </a:rPr>
              <a:t>).</a:t>
            </a:r>
            <a:endParaRPr lang="en-US" sz="2200" dirty="0">
              <a:latin typeface="+mn-lt"/>
            </a:endParaRPr>
          </a:p>
          <a:p>
            <a:r>
              <a:rPr lang="en-US" sz="2200" dirty="0">
                <a:latin typeface="+mn-lt"/>
              </a:rPr>
              <a:t>Line 22 of could also be written using </a:t>
            </a:r>
            <a:r>
              <a:rPr lang="en-US" sz="2200" dirty="0">
                <a:latin typeface="Consolas" panose="020B0609020204030204" pitchFamily="49" charset="0"/>
              </a:rPr>
              <a:t>string</a:t>
            </a:r>
            <a:r>
              <a:rPr lang="en-US" sz="2200" dirty="0">
                <a:latin typeface="+mn-lt"/>
              </a:rPr>
              <a:t> interpolation </a:t>
            </a:r>
            <a:r>
              <a:rPr lang="en-US" sz="2200" dirty="0" smtClean="0">
                <a:latin typeface="+mn-lt"/>
              </a:rPr>
              <a:t>as</a:t>
            </a:r>
          </a:p>
          <a:p>
            <a:pPr lvl="1"/>
            <a:r>
              <a:rPr lang="en-US" sz="2200" dirty="0" smtClean="0">
                <a:latin typeface="+mn-lt"/>
              </a:rPr>
              <a:t>	</a:t>
            </a:r>
            <a:endParaRPr lang="en-US" sz="2200" dirty="0">
              <a:latin typeface="+mn-lt"/>
            </a:endParaRPr>
          </a:p>
        </p:txBody>
      </p:sp>
      <p:pic>
        <p:nvPicPr>
          <p:cNvPr id="5" name="Picture 4" descr="Console period write line left parenthesis dollar symbol double quote maximum is colon left brace result right brace double quote right parenthesis semicolon."/>
          <p:cNvPicPr>
            <a:picLocks noChangeAspect="1"/>
          </p:cNvPicPr>
          <p:nvPr/>
        </p:nvPicPr>
        <p:blipFill rotWithShape="1">
          <a:blip r:embed="rId2"/>
          <a:srcRect l="4231" b="20216"/>
          <a:stretch/>
        </p:blipFill>
        <p:spPr>
          <a:xfrm>
            <a:off x="1320103" y="4095208"/>
            <a:ext cx="6496535" cy="444312"/>
          </a:xfrm>
          <a:prstGeom prst="rect">
            <a:avLst/>
          </a:prstGeom>
        </p:spPr>
      </p:pic>
      <p:sp>
        <p:nvSpPr>
          <p:cNvPr id="4" name="Text Placeholder 3"/>
          <p:cNvSpPr>
            <a:spLocks noGrp="1"/>
          </p:cNvSpPr>
          <p:nvPr>
            <p:ph type="body" idx="2"/>
          </p:nvPr>
        </p:nvSpPr>
        <p:spPr>
          <a:xfrm>
            <a:off x="457200" y="4610465"/>
            <a:ext cx="8229600" cy="1508760"/>
          </a:xfrm>
        </p:spPr>
        <p:txBody>
          <a:bodyPr/>
          <a:lstStyle/>
          <a:p>
            <a:r>
              <a:rPr lang="en-US" sz="2200" dirty="0" smtClean="0">
                <a:latin typeface="+mn-lt"/>
              </a:rPr>
              <a:t>As with </a:t>
            </a:r>
            <a:r>
              <a:rPr lang="en-US" sz="2200" dirty="0" smtClean="0">
                <a:latin typeface="Consolas" panose="020B0609020204030204" pitchFamily="49" charset="0"/>
              </a:rPr>
              <a:t>string</a:t>
            </a:r>
            <a:r>
              <a:rPr lang="en-US" sz="2200" dirty="0" smtClean="0">
                <a:latin typeface="+mn-lt"/>
              </a:rPr>
              <a:t> concatenation, using </a:t>
            </a:r>
            <a:r>
              <a:rPr lang="en-US" sz="2200" dirty="0" smtClean="0">
                <a:latin typeface="Consolas" panose="020B0609020204030204" pitchFamily="49" charset="0"/>
              </a:rPr>
              <a:t>string</a:t>
            </a:r>
            <a:r>
              <a:rPr lang="en-US" sz="2200" dirty="0" smtClean="0">
                <a:latin typeface="+mn-lt"/>
              </a:rPr>
              <a:t> interpolation to insert an </a:t>
            </a:r>
            <a:r>
              <a:rPr lang="en-US" sz="2200" b="1" dirty="0" smtClean="0">
                <a:latin typeface="+mn-lt"/>
              </a:rPr>
              <a:t>object</a:t>
            </a:r>
            <a:r>
              <a:rPr lang="en-US" sz="2200" dirty="0" smtClean="0">
                <a:latin typeface="+mn-lt"/>
              </a:rPr>
              <a:t> into a </a:t>
            </a:r>
            <a:r>
              <a:rPr lang="en-US" sz="2200" dirty="0" smtClean="0">
                <a:latin typeface="Consolas" panose="020B0609020204030204" pitchFamily="49" charset="0"/>
              </a:rPr>
              <a:t>string</a:t>
            </a:r>
            <a:r>
              <a:rPr lang="en-US" sz="2200" dirty="0" smtClean="0">
                <a:latin typeface="+mn-lt"/>
              </a:rPr>
              <a:t> </a:t>
            </a:r>
            <a:r>
              <a:rPr lang="en-US" sz="2200" b="1" dirty="0" smtClean="0">
                <a:latin typeface="+mn-lt"/>
              </a:rPr>
              <a:t>implicitly</a:t>
            </a:r>
            <a:r>
              <a:rPr lang="en-US" sz="2200" dirty="0" smtClean="0">
                <a:latin typeface="+mn-lt"/>
              </a:rPr>
              <a:t> calls the object’s </a:t>
            </a:r>
            <a:r>
              <a:rPr lang="en-US" sz="2200" dirty="0" smtClean="0">
                <a:latin typeface="Consolas" panose="020B0609020204030204" pitchFamily="49" charset="0"/>
              </a:rPr>
              <a:t>ToString</a:t>
            </a:r>
            <a:r>
              <a:rPr lang="en-US" sz="2200" dirty="0" smtClean="0">
                <a:latin typeface="+mn-lt"/>
              </a:rPr>
              <a:t> method to obtain the object’s </a:t>
            </a:r>
            <a:r>
              <a:rPr lang="en-US" sz="2200" dirty="0" smtClean="0">
                <a:latin typeface="Consolas" panose="020B0609020204030204" pitchFamily="49" charset="0"/>
              </a:rPr>
              <a:t>string</a:t>
            </a:r>
            <a:r>
              <a:rPr lang="en-US" sz="2200" dirty="0" smtClean="0">
                <a:latin typeface="+mn-lt"/>
              </a:rPr>
              <a:t> representation.</a:t>
            </a:r>
            <a:endParaRPr lang="en-US" sz="2200" dirty="0">
              <a:latin typeface="+mn-lt"/>
            </a:endParaRPr>
          </a:p>
        </p:txBody>
      </p:sp>
    </p:spTree>
    <p:extLst>
      <p:ext uri="{BB962C8B-B14F-4D97-AF65-F5344CB8AC3E}">
        <p14:creationId xmlns:p14="http://schemas.microsoft.com/office/powerpoint/2010/main" val="216523978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7.4.4 Breaking Apart Large String </a:t>
            </a:r>
            <a:r>
              <a:rPr lang="en-US" dirty="0" smtClean="0"/>
              <a:t>Literals</a:t>
            </a:r>
            <a:endParaRPr lang="en-US" dirty="0"/>
          </a:p>
        </p:txBody>
      </p:sp>
      <p:sp>
        <p:nvSpPr>
          <p:cNvPr id="6" name="Text Placeholder 5"/>
          <p:cNvSpPr>
            <a:spLocks noGrp="1"/>
          </p:cNvSpPr>
          <p:nvPr>
            <p:ph type="body" idx="1"/>
          </p:nvPr>
        </p:nvSpPr>
        <p:spPr/>
        <p:txBody>
          <a:bodyPr/>
          <a:lstStyle/>
          <a:p>
            <a:r>
              <a:rPr lang="en-US" sz="2400" dirty="0">
                <a:latin typeface="+mn-lt"/>
              </a:rPr>
              <a:t>A large </a:t>
            </a:r>
            <a:r>
              <a:rPr lang="en-US" sz="2400" dirty="0">
                <a:latin typeface="Consolas" panose="020B0609020204030204" pitchFamily="49" charset="0"/>
              </a:rPr>
              <a:t>string</a:t>
            </a:r>
            <a:r>
              <a:rPr lang="en-US" sz="2400" dirty="0">
                <a:latin typeface="+mn-lt"/>
              </a:rPr>
              <a:t> literal in a program can be broken into several smaller </a:t>
            </a:r>
            <a:r>
              <a:rPr lang="en-US" sz="2400" dirty="0">
                <a:latin typeface="Consolas" panose="020B0609020204030204" pitchFamily="49" charset="0"/>
              </a:rPr>
              <a:t>string</a:t>
            </a:r>
            <a:r>
              <a:rPr lang="en-US" sz="2400" dirty="0">
                <a:latin typeface="+mn-lt"/>
              </a:rPr>
              <a:t>s and placed them on multiple lines for readability, and reassembled using </a:t>
            </a:r>
            <a:r>
              <a:rPr lang="en-US" sz="2400" dirty="0">
                <a:latin typeface="Consolas" panose="020B0609020204030204" pitchFamily="49" charset="0"/>
              </a:rPr>
              <a:t>string</a:t>
            </a:r>
            <a:r>
              <a:rPr lang="en-US" sz="2400" dirty="0">
                <a:latin typeface="+mn-lt"/>
              </a:rPr>
              <a:t> concatenation</a:t>
            </a:r>
          </a:p>
        </p:txBody>
      </p:sp>
    </p:spTree>
    <p:extLst>
      <p:ext uri="{BB962C8B-B14F-4D97-AF65-F5344CB8AC3E}">
        <p14:creationId xmlns:p14="http://schemas.microsoft.com/office/powerpoint/2010/main" val="412905717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Error </a:t>
            </a:r>
            <a:r>
              <a:rPr lang="en-US" dirty="0" smtClean="0"/>
              <a:t>7.3</a:t>
            </a:r>
            <a:endParaRPr lang="en-US" dirty="0"/>
          </a:p>
        </p:txBody>
      </p:sp>
      <p:sp>
        <p:nvSpPr>
          <p:cNvPr id="3" name="Text Placeholder 2"/>
          <p:cNvSpPr>
            <a:spLocks noGrp="1"/>
          </p:cNvSpPr>
          <p:nvPr>
            <p:ph type="body" idx="1"/>
          </p:nvPr>
        </p:nvSpPr>
        <p:spPr/>
        <p:txBody>
          <a:bodyPr/>
          <a:lstStyle/>
          <a:p>
            <a:pPr marL="0" indent="0">
              <a:buNone/>
            </a:pPr>
            <a:r>
              <a:rPr lang="en-US" sz="2400" dirty="0">
                <a:latin typeface="+mn-lt"/>
              </a:rPr>
              <a:t>It’s a syntax error to break a </a:t>
            </a:r>
            <a:r>
              <a:rPr lang="en-US" sz="2400" dirty="0">
                <a:latin typeface="Consolas" panose="020B0609020204030204" pitchFamily="49" charset="0"/>
                <a:cs typeface="Consolas" panose="020B0609020204030204" pitchFamily="49" charset="0"/>
              </a:rPr>
              <a:t>string</a:t>
            </a:r>
            <a:r>
              <a:rPr lang="en-US" sz="2400" dirty="0">
                <a:latin typeface="+mn-lt"/>
              </a:rPr>
              <a:t> literal or interpolated </a:t>
            </a:r>
            <a:r>
              <a:rPr lang="en-US" sz="2400" dirty="0">
                <a:latin typeface="Consolas" panose="020B0609020204030204" pitchFamily="49" charset="0"/>
                <a:cs typeface="Consolas" panose="020B0609020204030204" pitchFamily="49" charset="0"/>
              </a:rPr>
              <a:t>string</a:t>
            </a:r>
            <a:r>
              <a:rPr lang="en-US" sz="2400" dirty="0">
                <a:latin typeface="+mn-lt"/>
              </a:rPr>
              <a:t> across multiple lines </a:t>
            </a:r>
            <a:r>
              <a:rPr lang="en-US" sz="2400" dirty="0" smtClean="0">
                <a:latin typeface="+mn-lt"/>
              </a:rPr>
              <a:t>of code</a:t>
            </a:r>
            <a:r>
              <a:rPr lang="en-US" sz="2400" dirty="0">
                <a:latin typeface="+mn-lt"/>
              </a:rPr>
              <a:t>. If a </a:t>
            </a:r>
            <a:r>
              <a:rPr lang="en-US" sz="2400" dirty="0">
                <a:latin typeface="Consolas" panose="020B0609020204030204" pitchFamily="49" charset="0"/>
                <a:cs typeface="Consolas" panose="020B0609020204030204" pitchFamily="49" charset="0"/>
              </a:rPr>
              <a:t>string</a:t>
            </a:r>
            <a:r>
              <a:rPr lang="en-US" sz="2400" dirty="0">
                <a:latin typeface="+mn-lt"/>
              </a:rPr>
              <a:t> does not fit on one line, you can split it into several smaller </a:t>
            </a:r>
            <a:r>
              <a:rPr lang="en-US" sz="2400" dirty="0">
                <a:latin typeface="Consolas" panose="020B0609020204030204" pitchFamily="49" charset="0"/>
                <a:cs typeface="Consolas" panose="020B0609020204030204" pitchFamily="49" charset="0"/>
              </a:rPr>
              <a:t>string</a:t>
            </a:r>
            <a:r>
              <a:rPr lang="en-US" sz="2400" dirty="0">
                <a:latin typeface="+mn-lt"/>
              </a:rPr>
              <a:t>s </a:t>
            </a:r>
            <a:r>
              <a:rPr lang="en-US" sz="2400" dirty="0" smtClean="0">
                <a:latin typeface="+mn-lt"/>
              </a:rPr>
              <a:t>and use </a:t>
            </a:r>
            <a:r>
              <a:rPr lang="en-US" sz="2400" dirty="0">
                <a:latin typeface="+mn-lt"/>
              </a:rPr>
              <a:t>concatenation to form the desired </a:t>
            </a:r>
            <a:r>
              <a:rPr lang="en-US" sz="2400" dirty="0">
                <a:latin typeface="Consolas" panose="020B0609020204030204" pitchFamily="49" charset="0"/>
                <a:cs typeface="Consolas" panose="020B0609020204030204" pitchFamily="49" charset="0"/>
              </a:rPr>
              <a:t>string</a:t>
            </a:r>
            <a:r>
              <a:rPr lang="en-US" sz="2400" dirty="0">
                <a:latin typeface="+mn-lt"/>
              </a:rPr>
              <a:t>.</a:t>
            </a:r>
          </a:p>
        </p:txBody>
      </p:sp>
    </p:spTree>
    <p:extLst>
      <p:ext uri="{BB962C8B-B14F-4D97-AF65-F5344CB8AC3E}">
        <p14:creationId xmlns:p14="http://schemas.microsoft.com/office/powerpoint/2010/main" val="22999704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Error </a:t>
            </a:r>
            <a:r>
              <a:rPr lang="en-US" dirty="0" smtClean="0"/>
              <a:t>7.4</a:t>
            </a:r>
            <a:endParaRPr lang="en-US" dirty="0"/>
          </a:p>
        </p:txBody>
      </p:sp>
      <p:sp>
        <p:nvSpPr>
          <p:cNvPr id="3" name="Text Placeholder 2"/>
          <p:cNvSpPr>
            <a:spLocks noGrp="1"/>
          </p:cNvSpPr>
          <p:nvPr>
            <p:ph type="body" idx="1"/>
          </p:nvPr>
        </p:nvSpPr>
        <p:spPr>
          <a:xfrm>
            <a:off x="457200" y="1600200"/>
            <a:ext cx="8229600" cy="1541205"/>
          </a:xfrm>
        </p:spPr>
        <p:txBody>
          <a:bodyPr/>
          <a:lstStyle/>
          <a:p>
            <a:pPr marL="0" indent="0">
              <a:buNone/>
            </a:pPr>
            <a:r>
              <a:rPr lang="en-US" sz="2400" dirty="0">
                <a:latin typeface="+mn-lt"/>
              </a:rPr>
              <a:t>Confusing the string concatenation </a:t>
            </a:r>
            <a:r>
              <a:rPr lang="en-US" sz="2400" dirty="0">
                <a:latin typeface="Consolas" panose="020B0609020204030204" pitchFamily="49" charset="0"/>
                <a:cs typeface="Consolas" panose="020B0609020204030204" pitchFamily="49" charset="0"/>
              </a:rPr>
              <a:t>+</a:t>
            </a:r>
            <a:r>
              <a:rPr lang="en-US" sz="2400" dirty="0">
                <a:latin typeface="+mn-lt"/>
              </a:rPr>
              <a:t> operator with the addition </a:t>
            </a:r>
            <a:r>
              <a:rPr lang="en-US" sz="2400" dirty="0">
                <a:latin typeface="Consolas" panose="020B0609020204030204" pitchFamily="49" charset="0"/>
                <a:cs typeface="Consolas" panose="020B0609020204030204" pitchFamily="49" charset="0"/>
              </a:rPr>
              <a:t>+</a:t>
            </a:r>
            <a:r>
              <a:rPr lang="en-US" sz="2400" dirty="0">
                <a:latin typeface="+mn-lt"/>
              </a:rPr>
              <a:t> operator can lead </a:t>
            </a:r>
            <a:r>
              <a:rPr lang="en-US" sz="2400" dirty="0" smtClean="0">
                <a:latin typeface="+mn-lt"/>
              </a:rPr>
              <a:t>to strange </a:t>
            </a:r>
            <a:r>
              <a:rPr lang="en-US" sz="2400" dirty="0">
                <a:latin typeface="+mn-lt"/>
              </a:rPr>
              <a:t>results. The </a:t>
            </a:r>
            <a:r>
              <a:rPr lang="en-US" sz="2400" dirty="0">
                <a:latin typeface="Consolas" panose="020B0609020204030204" pitchFamily="49" charset="0"/>
                <a:cs typeface="Consolas" panose="020B0609020204030204" pitchFamily="49" charset="0"/>
              </a:rPr>
              <a:t>+</a:t>
            </a:r>
            <a:r>
              <a:rPr lang="en-US" sz="2400" dirty="0">
                <a:latin typeface="+mn-lt"/>
              </a:rPr>
              <a:t> operator is left-associative. For example</a:t>
            </a:r>
            <a:r>
              <a:rPr lang="en-US" sz="2400" dirty="0" smtClean="0">
                <a:latin typeface="+mn-lt"/>
              </a:rPr>
              <a:t>, if </a:t>
            </a:r>
            <a:r>
              <a:rPr lang="en-US" sz="2400" dirty="0">
                <a:latin typeface="Consolas" panose="020B0609020204030204" pitchFamily="49" charset="0"/>
                <a:cs typeface="Consolas" panose="020B0609020204030204" pitchFamily="49" charset="0"/>
              </a:rPr>
              <a:t>y</a:t>
            </a:r>
            <a:r>
              <a:rPr lang="en-US" sz="2400" dirty="0">
                <a:latin typeface="+mn-lt"/>
              </a:rPr>
              <a:t> has the </a:t>
            </a:r>
            <a:r>
              <a:rPr lang="en-US" sz="2400" dirty="0">
                <a:latin typeface="Consolas" panose="020B0609020204030204" pitchFamily="49" charset="0"/>
                <a:cs typeface="Consolas" panose="020B0609020204030204" pitchFamily="49" charset="0"/>
              </a:rPr>
              <a:t>int</a:t>
            </a:r>
            <a:r>
              <a:rPr lang="en-US" sz="2400" dirty="0">
                <a:latin typeface="+mn-lt"/>
              </a:rPr>
              <a:t> value </a:t>
            </a:r>
            <a:r>
              <a:rPr lang="en-US" sz="2400" dirty="0">
                <a:latin typeface="Consolas" panose="020B0609020204030204" pitchFamily="49" charset="0"/>
                <a:cs typeface="Consolas" panose="020B0609020204030204" pitchFamily="49" charset="0"/>
              </a:rPr>
              <a:t>5</a:t>
            </a:r>
            <a:r>
              <a:rPr lang="en-US" sz="2400" dirty="0">
                <a:latin typeface="+mn-lt"/>
              </a:rPr>
              <a:t>, </a:t>
            </a:r>
            <a:r>
              <a:rPr lang="en-US" sz="2400" dirty="0" smtClean="0">
                <a:latin typeface="+mn-lt"/>
              </a:rPr>
              <a:t>the expression </a:t>
            </a:r>
          </a:p>
        </p:txBody>
      </p:sp>
      <p:graphicFrame>
        <p:nvGraphicFramePr>
          <p:cNvPr id="4" name="Object 3" descr="Double quote y + 2 equals double quote double quote + y + 2"/>
          <p:cNvGraphicFramePr>
            <a:graphicFrameLocks noChangeAspect="1"/>
          </p:cNvGraphicFramePr>
          <p:nvPr>
            <p:extLst>
              <p:ext uri="{D42A27DB-BD31-4B8C-83A1-F6EECF244321}">
                <p14:modId xmlns:p14="http://schemas.microsoft.com/office/powerpoint/2010/main" val="640250363"/>
              </p:ext>
            </p:extLst>
          </p:nvPr>
        </p:nvGraphicFramePr>
        <p:xfrm>
          <a:off x="3758950" y="2847753"/>
          <a:ext cx="2121266" cy="365570"/>
        </p:xfrm>
        <a:graphic>
          <a:graphicData uri="http://schemas.openxmlformats.org/presentationml/2006/ole">
            <mc:AlternateContent xmlns:mc="http://schemas.openxmlformats.org/markup-compatibility/2006">
              <mc:Choice xmlns:v="urn:schemas-microsoft-com:vml" Requires="v">
                <p:oleObj spid="_x0000_s23115" name="Equation" r:id="rId3" imgW="1180800" imgH="203040" progId="Equation.DSMT4">
                  <p:embed/>
                </p:oleObj>
              </mc:Choice>
              <mc:Fallback>
                <p:oleObj name="Equation" r:id="rId3" imgW="1180800" imgH="203040" progId="Equation.DSMT4">
                  <p:embed/>
                  <p:pic>
                    <p:nvPicPr>
                      <p:cNvPr id="0" name=""/>
                      <p:cNvPicPr/>
                      <p:nvPr/>
                    </p:nvPicPr>
                    <p:blipFill>
                      <a:blip r:embed="rId4"/>
                      <a:stretch>
                        <a:fillRect/>
                      </a:stretch>
                    </p:blipFill>
                    <p:spPr>
                      <a:xfrm>
                        <a:off x="3758950" y="2847753"/>
                        <a:ext cx="2121266" cy="365570"/>
                      </a:xfrm>
                      <a:prstGeom prst="rect">
                        <a:avLst/>
                      </a:prstGeom>
                    </p:spPr>
                  </p:pic>
                </p:oleObj>
              </mc:Fallback>
            </mc:AlternateContent>
          </a:graphicData>
        </a:graphic>
      </p:graphicFrame>
      <p:sp>
        <p:nvSpPr>
          <p:cNvPr id="17" name="Content Placeholder 16"/>
          <p:cNvSpPr>
            <a:spLocks noGrp="1"/>
          </p:cNvSpPr>
          <p:nvPr>
            <p:ph sz="quarter" idx="19"/>
          </p:nvPr>
        </p:nvSpPr>
        <p:spPr>
          <a:xfrm>
            <a:off x="460375" y="2708224"/>
            <a:ext cx="8232775" cy="882701"/>
          </a:xfrm>
        </p:spPr>
        <p:txBody>
          <a:bodyPr/>
          <a:lstStyle/>
          <a:p>
            <a:pPr marL="0" indent="5472113">
              <a:buNone/>
            </a:pPr>
            <a:r>
              <a:rPr lang="en-US" sz="2400" dirty="0">
                <a:latin typeface="+mn-lt"/>
              </a:rPr>
              <a:t>r</a:t>
            </a:r>
            <a:r>
              <a:rPr lang="en-US" sz="2400" dirty="0" smtClean="0">
                <a:latin typeface="+mn-lt"/>
              </a:rPr>
              <a:t>esult in the </a:t>
            </a:r>
            <a:r>
              <a:rPr lang="en-US" sz="2400" dirty="0" smtClean="0">
                <a:latin typeface="Consolas" panose="020B0609020204030204" pitchFamily="49" charset="0"/>
              </a:rPr>
              <a:t>string</a:t>
            </a:r>
            <a:endParaRPr lang="en-US" sz="2400" dirty="0">
              <a:latin typeface="Consolas" panose="020B0609020204030204" pitchFamily="49" charset="0"/>
            </a:endParaRPr>
          </a:p>
        </p:txBody>
      </p:sp>
      <p:graphicFrame>
        <p:nvGraphicFramePr>
          <p:cNvPr id="5" name="Object 4" descr="Double quote y + 2 equals 52 double quote, not double quote y + 2 equals 7 double quote."/>
          <p:cNvGraphicFramePr>
            <a:graphicFrameLocks noChangeAspect="1"/>
          </p:cNvGraphicFramePr>
          <p:nvPr>
            <p:extLst>
              <p:ext uri="{D42A27DB-BD31-4B8C-83A1-F6EECF244321}">
                <p14:modId xmlns:p14="http://schemas.microsoft.com/office/powerpoint/2010/main" val="1588169030"/>
              </p:ext>
            </p:extLst>
          </p:nvPr>
        </p:nvGraphicFramePr>
        <p:xfrm>
          <a:off x="1665398" y="3217148"/>
          <a:ext cx="3344862" cy="366712"/>
        </p:xfrm>
        <a:graphic>
          <a:graphicData uri="http://schemas.openxmlformats.org/presentationml/2006/ole">
            <mc:AlternateContent xmlns:mc="http://schemas.openxmlformats.org/markup-compatibility/2006">
              <mc:Choice xmlns:v="urn:schemas-microsoft-com:vml" Requires="v">
                <p:oleObj spid="_x0000_s23116" name="Equation" r:id="rId5" imgW="1841400" imgH="203040" progId="Equation.DSMT4">
                  <p:embed/>
                </p:oleObj>
              </mc:Choice>
              <mc:Fallback>
                <p:oleObj name="Equation" r:id="rId5" imgW="1841400" imgH="203040" progId="Equation.DSMT4">
                  <p:embed/>
                  <p:pic>
                    <p:nvPicPr>
                      <p:cNvPr id="0" name=""/>
                      <p:cNvPicPr/>
                      <p:nvPr/>
                    </p:nvPicPr>
                    <p:blipFill>
                      <a:blip r:embed="rId6"/>
                      <a:stretch>
                        <a:fillRect/>
                      </a:stretch>
                    </p:blipFill>
                    <p:spPr>
                      <a:xfrm>
                        <a:off x="1665398" y="3217148"/>
                        <a:ext cx="3344862" cy="366712"/>
                      </a:xfrm>
                      <a:prstGeom prst="rect">
                        <a:avLst/>
                      </a:prstGeom>
                    </p:spPr>
                  </p:pic>
                </p:oleObj>
              </mc:Fallback>
            </mc:AlternateContent>
          </a:graphicData>
        </a:graphic>
      </p:graphicFrame>
      <p:sp>
        <p:nvSpPr>
          <p:cNvPr id="12" name="Content Placeholder 11"/>
          <p:cNvSpPr>
            <a:spLocks noGrp="1"/>
          </p:cNvSpPr>
          <p:nvPr>
            <p:ph sz="quarter" idx="14"/>
          </p:nvPr>
        </p:nvSpPr>
        <p:spPr>
          <a:xfrm>
            <a:off x="457200" y="3104227"/>
            <a:ext cx="8232775" cy="796415"/>
          </a:xfrm>
        </p:spPr>
        <p:txBody>
          <a:bodyPr/>
          <a:lstStyle/>
          <a:p>
            <a:pPr marL="0" indent="4483100">
              <a:buNone/>
            </a:pPr>
            <a:r>
              <a:rPr lang="en-IN" sz="2400" dirty="0" smtClean="0">
                <a:latin typeface="+mn-lt"/>
              </a:rPr>
              <a:t>because </a:t>
            </a:r>
            <a:r>
              <a:rPr lang="en-IN" sz="2400" dirty="0">
                <a:latin typeface="+mn-lt"/>
              </a:rPr>
              <a:t>first the value of y (5) is concatenated with the </a:t>
            </a:r>
            <a:r>
              <a:rPr lang="en-IN" sz="2400" dirty="0">
                <a:latin typeface="Consolas" panose="020B0609020204030204" pitchFamily="49" charset="0"/>
                <a:cs typeface="Consolas" panose="020B0609020204030204" pitchFamily="49" charset="0"/>
              </a:rPr>
              <a:t>string</a:t>
            </a:r>
          </a:p>
        </p:txBody>
      </p:sp>
      <p:graphicFrame>
        <p:nvGraphicFramePr>
          <p:cNvPr id="7" name="Object 6" descr="Double quote y + 2 equals double quote,"/>
          <p:cNvGraphicFramePr>
            <a:graphicFrameLocks noChangeAspect="1"/>
          </p:cNvGraphicFramePr>
          <p:nvPr>
            <p:extLst>
              <p:ext uri="{D42A27DB-BD31-4B8C-83A1-F6EECF244321}">
                <p14:modId xmlns:p14="http://schemas.microsoft.com/office/powerpoint/2010/main" val="3002623074"/>
              </p:ext>
            </p:extLst>
          </p:nvPr>
        </p:nvGraphicFramePr>
        <p:xfrm>
          <a:off x="5704330" y="3607464"/>
          <a:ext cx="1151399" cy="369226"/>
        </p:xfrm>
        <a:graphic>
          <a:graphicData uri="http://schemas.openxmlformats.org/presentationml/2006/ole">
            <mc:AlternateContent xmlns:mc="http://schemas.openxmlformats.org/markup-compatibility/2006">
              <mc:Choice xmlns:v="urn:schemas-microsoft-com:vml" Requires="v">
                <p:oleObj spid="_x0000_s23117" name="Equation" r:id="rId7" imgW="634680" imgH="203040" progId="Equation.DSMT4">
                  <p:embed/>
                </p:oleObj>
              </mc:Choice>
              <mc:Fallback>
                <p:oleObj name="Equation" r:id="rId7" imgW="634680" imgH="203040" progId="Equation.DSMT4">
                  <p:embed/>
                  <p:pic>
                    <p:nvPicPr>
                      <p:cNvPr id="0" name=""/>
                      <p:cNvPicPr/>
                      <p:nvPr/>
                    </p:nvPicPr>
                    <p:blipFill>
                      <a:blip r:embed="rId8"/>
                      <a:stretch>
                        <a:fillRect/>
                      </a:stretch>
                    </p:blipFill>
                    <p:spPr>
                      <a:xfrm>
                        <a:off x="5704330" y="3607464"/>
                        <a:ext cx="1151399" cy="369226"/>
                      </a:xfrm>
                      <a:prstGeom prst="rect">
                        <a:avLst/>
                      </a:prstGeom>
                    </p:spPr>
                  </p:pic>
                </p:oleObj>
              </mc:Fallback>
            </mc:AlternateContent>
          </a:graphicData>
        </a:graphic>
      </p:graphicFrame>
      <p:sp>
        <p:nvSpPr>
          <p:cNvPr id="13" name="Content Placeholder 12"/>
          <p:cNvSpPr>
            <a:spLocks noGrp="1"/>
          </p:cNvSpPr>
          <p:nvPr>
            <p:ph sz="quarter" idx="15"/>
          </p:nvPr>
        </p:nvSpPr>
        <p:spPr>
          <a:xfrm>
            <a:off x="464021" y="3498777"/>
            <a:ext cx="8229600" cy="862286"/>
          </a:xfrm>
        </p:spPr>
        <p:txBody>
          <a:bodyPr/>
          <a:lstStyle/>
          <a:p>
            <a:pPr marL="0" indent="6370638">
              <a:buNone/>
            </a:pPr>
            <a:r>
              <a:rPr lang="en-IN" sz="2400" dirty="0">
                <a:latin typeface="+mn-lt"/>
              </a:rPr>
              <a:t>then the value 2 is concatenated with the new larger </a:t>
            </a:r>
            <a:r>
              <a:rPr lang="en-IN" sz="2400" dirty="0">
                <a:latin typeface="Consolas" panose="020B0609020204030204" pitchFamily="49" charset="0"/>
                <a:cs typeface="Consolas" panose="020B0609020204030204" pitchFamily="49" charset="0"/>
              </a:rPr>
              <a:t>string</a:t>
            </a:r>
          </a:p>
        </p:txBody>
      </p:sp>
      <p:graphicFrame>
        <p:nvGraphicFramePr>
          <p:cNvPr id="8" name="Object 7" descr="Double quote y + 2 equals 5 double quote."/>
          <p:cNvGraphicFramePr>
            <a:graphicFrameLocks noChangeAspect="1"/>
          </p:cNvGraphicFramePr>
          <p:nvPr>
            <p:extLst>
              <p:ext uri="{D42A27DB-BD31-4B8C-83A1-F6EECF244321}">
                <p14:modId xmlns:p14="http://schemas.microsoft.com/office/powerpoint/2010/main" val="3928363103"/>
              </p:ext>
            </p:extLst>
          </p:nvPr>
        </p:nvGraphicFramePr>
        <p:xfrm>
          <a:off x="512171" y="4355238"/>
          <a:ext cx="1320924" cy="371359"/>
        </p:xfrm>
        <a:graphic>
          <a:graphicData uri="http://schemas.openxmlformats.org/presentationml/2006/ole">
            <mc:AlternateContent xmlns:mc="http://schemas.openxmlformats.org/markup-compatibility/2006">
              <mc:Choice xmlns:v="urn:schemas-microsoft-com:vml" Requires="v">
                <p:oleObj spid="_x0000_s23118" name="Equation" r:id="rId9" imgW="723600" imgH="203040" progId="Equation.DSMT4">
                  <p:embed/>
                </p:oleObj>
              </mc:Choice>
              <mc:Fallback>
                <p:oleObj name="Equation" r:id="rId9" imgW="723600" imgH="203040" progId="Equation.DSMT4">
                  <p:embed/>
                  <p:pic>
                    <p:nvPicPr>
                      <p:cNvPr id="0" name=""/>
                      <p:cNvPicPr/>
                      <p:nvPr/>
                    </p:nvPicPr>
                    <p:blipFill>
                      <a:blip r:embed="rId10"/>
                      <a:stretch>
                        <a:fillRect/>
                      </a:stretch>
                    </p:blipFill>
                    <p:spPr>
                      <a:xfrm>
                        <a:off x="512171" y="4355238"/>
                        <a:ext cx="1320924" cy="371359"/>
                      </a:xfrm>
                      <a:prstGeom prst="rect">
                        <a:avLst/>
                      </a:prstGeom>
                    </p:spPr>
                  </p:pic>
                </p:oleObj>
              </mc:Fallback>
            </mc:AlternateContent>
          </a:graphicData>
        </a:graphic>
      </p:graphicFrame>
      <p:sp>
        <p:nvSpPr>
          <p:cNvPr id="18" name="Content Placeholder 17"/>
          <p:cNvSpPr>
            <a:spLocks noGrp="1"/>
          </p:cNvSpPr>
          <p:nvPr>
            <p:ph sz="quarter" idx="16"/>
          </p:nvPr>
        </p:nvSpPr>
        <p:spPr>
          <a:xfrm>
            <a:off x="457200" y="4235811"/>
            <a:ext cx="3613355" cy="505054"/>
          </a:xfrm>
        </p:spPr>
        <p:txBody>
          <a:bodyPr/>
          <a:lstStyle/>
          <a:p>
            <a:pPr marL="0" indent="1341438">
              <a:buNone/>
            </a:pPr>
            <a:r>
              <a:rPr lang="en-US" sz="2400" dirty="0" smtClean="0">
                <a:latin typeface="+mn-lt"/>
              </a:rPr>
              <a:t>The expression</a:t>
            </a:r>
            <a:endParaRPr lang="en-US" sz="2400" dirty="0">
              <a:latin typeface="+mn-lt"/>
            </a:endParaRPr>
          </a:p>
        </p:txBody>
      </p:sp>
      <p:graphicFrame>
        <p:nvGraphicFramePr>
          <p:cNvPr id="9" name="Object 8" descr="Double quote y + 2 equals double quote + left parenthesis y + 2 right parenthesis"/>
          <p:cNvGraphicFramePr>
            <a:graphicFrameLocks noChangeAspect="1"/>
          </p:cNvGraphicFramePr>
          <p:nvPr>
            <p:extLst>
              <p:ext uri="{D42A27DB-BD31-4B8C-83A1-F6EECF244321}">
                <p14:modId xmlns:p14="http://schemas.microsoft.com/office/powerpoint/2010/main" val="333036455"/>
              </p:ext>
            </p:extLst>
          </p:nvPr>
        </p:nvGraphicFramePr>
        <p:xfrm>
          <a:off x="4025012" y="4372078"/>
          <a:ext cx="2033588" cy="361950"/>
        </p:xfrm>
        <a:graphic>
          <a:graphicData uri="http://schemas.openxmlformats.org/presentationml/2006/ole">
            <mc:AlternateContent xmlns:mc="http://schemas.openxmlformats.org/markup-compatibility/2006">
              <mc:Choice xmlns:v="urn:schemas-microsoft-com:vml" Requires="v">
                <p:oleObj spid="_x0000_s23119" name="Equation" r:id="rId11" imgW="1143000" imgH="203040" progId="Equation.DSMT4">
                  <p:embed/>
                </p:oleObj>
              </mc:Choice>
              <mc:Fallback>
                <p:oleObj name="Equation" r:id="rId11" imgW="1143000" imgH="203040" progId="Equation.DSMT4">
                  <p:embed/>
                  <p:pic>
                    <p:nvPicPr>
                      <p:cNvPr id="0" name=""/>
                      <p:cNvPicPr/>
                      <p:nvPr/>
                    </p:nvPicPr>
                    <p:blipFill>
                      <a:blip r:embed="rId12"/>
                      <a:stretch>
                        <a:fillRect/>
                      </a:stretch>
                    </p:blipFill>
                    <p:spPr>
                      <a:xfrm>
                        <a:off x="4025012" y="4372078"/>
                        <a:ext cx="2033588" cy="361950"/>
                      </a:xfrm>
                      <a:prstGeom prst="rect">
                        <a:avLst/>
                      </a:prstGeom>
                    </p:spPr>
                  </p:pic>
                </p:oleObj>
              </mc:Fallback>
            </mc:AlternateContent>
          </a:graphicData>
        </a:graphic>
      </p:graphicFrame>
      <p:sp>
        <p:nvSpPr>
          <p:cNvPr id="15" name="Content Placeholder 14"/>
          <p:cNvSpPr>
            <a:spLocks noGrp="1"/>
          </p:cNvSpPr>
          <p:nvPr>
            <p:ph sz="quarter" idx="17"/>
          </p:nvPr>
        </p:nvSpPr>
        <p:spPr>
          <a:xfrm>
            <a:off x="464021" y="4265568"/>
            <a:ext cx="8229600" cy="810466"/>
          </a:xfrm>
        </p:spPr>
        <p:txBody>
          <a:bodyPr/>
          <a:lstStyle/>
          <a:p>
            <a:pPr marL="0" indent="5559425">
              <a:buNone/>
            </a:pPr>
            <a:r>
              <a:rPr lang="en-IN" sz="2400" dirty="0">
                <a:latin typeface="+mn-lt"/>
              </a:rPr>
              <a:t>produces </a:t>
            </a:r>
            <a:r>
              <a:rPr lang="en-IN" sz="2400" dirty="0" smtClean="0">
                <a:latin typeface="+mn-lt"/>
              </a:rPr>
              <a:t>the desired </a:t>
            </a:r>
            <a:r>
              <a:rPr lang="en-IN" sz="2400" dirty="0">
                <a:latin typeface="+mn-lt"/>
              </a:rPr>
              <a:t>result</a:t>
            </a:r>
          </a:p>
        </p:txBody>
      </p:sp>
      <p:graphicFrame>
        <p:nvGraphicFramePr>
          <p:cNvPr id="10" name="Object 9" descr="Double quote y + 2 equals 7 double quote. Using C sharp"/>
          <p:cNvGraphicFramePr>
            <a:graphicFrameLocks noChangeAspect="1"/>
          </p:cNvGraphicFramePr>
          <p:nvPr>
            <p:extLst>
              <p:ext uri="{D42A27DB-BD31-4B8C-83A1-F6EECF244321}">
                <p14:modId xmlns:p14="http://schemas.microsoft.com/office/powerpoint/2010/main" val="778083030"/>
              </p:ext>
            </p:extLst>
          </p:nvPr>
        </p:nvGraphicFramePr>
        <p:xfrm>
          <a:off x="2510481" y="4764318"/>
          <a:ext cx="2488438" cy="367172"/>
        </p:xfrm>
        <a:graphic>
          <a:graphicData uri="http://schemas.openxmlformats.org/presentationml/2006/ole">
            <mc:AlternateContent xmlns:mc="http://schemas.openxmlformats.org/markup-compatibility/2006">
              <mc:Choice xmlns:v="urn:schemas-microsoft-com:vml" Requires="v">
                <p:oleObj spid="_x0000_s23120" name="Equation" r:id="rId13" imgW="1384200" imgH="203040" progId="Equation.DSMT4">
                  <p:embed/>
                </p:oleObj>
              </mc:Choice>
              <mc:Fallback>
                <p:oleObj name="Equation" r:id="rId13" imgW="1384200" imgH="203040" progId="Equation.DSMT4">
                  <p:embed/>
                  <p:pic>
                    <p:nvPicPr>
                      <p:cNvPr id="0" name=""/>
                      <p:cNvPicPr/>
                      <p:nvPr/>
                    </p:nvPicPr>
                    <p:blipFill>
                      <a:blip r:embed="rId14"/>
                      <a:stretch>
                        <a:fillRect/>
                      </a:stretch>
                    </p:blipFill>
                    <p:spPr>
                      <a:xfrm>
                        <a:off x="2510481" y="4764318"/>
                        <a:ext cx="2488438" cy="367172"/>
                      </a:xfrm>
                      <a:prstGeom prst="rect">
                        <a:avLst/>
                      </a:prstGeom>
                    </p:spPr>
                  </p:pic>
                </p:oleObj>
              </mc:Fallback>
            </mc:AlternateContent>
          </a:graphicData>
        </a:graphic>
      </p:graphicFrame>
      <p:sp>
        <p:nvSpPr>
          <p:cNvPr id="16" name="Content Placeholder 15"/>
          <p:cNvSpPr>
            <a:spLocks noGrp="1"/>
          </p:cNvSpPr>
          <p:nvPr>
            <p:ph sz="quarter" idx="18"/>
          </p:nvPr>
        </p:nvSpPr>
        <p:spPr>
          <a:xfrm>
            <a:off x="457199" y="4636530"/>
            <a:ext cx="8161713" cy="804429"/>
          </a:xfrm>
        </p:spPr>
        <p:txBody>
          <a:bodyPr/>
          <a:lstStyle/>
          <a:p>
            <a:pPr marL="0" indent="4527550">
              <a:buNone/>
            </a:pPr>
            <a:r>
              <a:rPr lang="en-IN" sz="2400" dirty="0" smtClean="0">
                <a:latin typeface="+mn-lt"/>
              </a:rPr>
              <a:t>6 </a:t>
            </a:r>
            <a:r>
              <a:rPr lang="en-IN" sz="2400" dirty="0">
                <a:latin typeface="+mn-lt"/>
              </a:rPr>
              <a:t>string interpolation eliminates this problem.</a:t>
            </a:r>
          </a:p>
        </p:txBody>
      </p:sp>
    </p:spTree>
    <p:extLst>
      <p:ext uri="{BB962C8B-B14F-4D97-AF65-F5344CB8AC3E}">
        <p14:creationId xmlns:p14="http://schemas.microsoft.com/office/powerpoint/2010/main" val="19826604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Outline </a:t>
            </a:r>
            <a:r>
              <a:rPr lang="en-US" sz="2000" b="0" dirty="0" smtClean="0"/>
              <a:t>(1 of 7)</a:t>
            </a:r>
            <a:endParaRPr lang="en-US" sz="2000" b="0" dirty="0"/>
          </a:p>
        </p:txBody>
      </p:sp>
      <p:sp>
        <p:nvSpPr>
          <p:cNvPr id="3" name="Text Placeholder 2"/>
          <p:cNvSpPr>
            <a:spLocks noGrp="1"/>
          </p:cNvSpPr>
          <p:nvPr>
            <p:ph type="body" idx="1"/>
          </p:nvPr>
        </p:nvSpPr>
        <p:spPr>
          <a:xfrm>
            <a:off x="457200" y="1600201"/>
            <a:ext cx="8229600" cy="1143000"/>
          </a:xfrm>
        </p:spPr>
        <p:txBody>
          <a:bodyPr/>
          <a:lstStyle/>
          <a:p>
            <a:pPr marL="0" indent="0">
              <a:buNone/>
            </a:pPr>
            <a:r>
              <a:rPr lang="en-US" sz="2400" b="1" dirty="0">
                <a:solidFill>
                  <a:schemeClr val="tx2"/>
                </a:solidFill>
                <a:latin typeface="+mn-lt"/>
              </a:rPr>
              <a:t>7.1</a:t>
            </a:r>
            <a:r>
              <a:rPr lang="en-US" sz="2400" b="1" dirty="0">
                <a:latin typeface="+mn-lt"/>
              </a:rPr>
              <a:t> </a:t>
            </a:r>
            <a:r>
              <a:rPr lang="en-US" sz="2400" dirty="0">
                <a:latin typeface="+mn-lt"/>
              </a:rPr>
              <a:t>Introduction</a:t>
            </a:r>
          </a:p>
          <a:p>
            <a:pPr marL="0" indent="0">
              <a:buNone/>
            </a:pPr>
            <a:r>
              <a:rPr lang="en-US" sz="2400" b="1" dirty="0">
                <a:solidFill>
                  <a:schemeClr val="tx2"/>
                </a:solidFill>
                <a:latin typeface="+mn-lt"/>
              </a:rPr>
              <a:t>7.2</a:t>
            </a:r>
            <a:r>
              <a:rPr lang="en-US" sz="2400" b="1" dirty="0">
                <a:latin typeface="+mn-lt"/>
              </a:rPr>
              <a:t> </a:t>
            </a:r>
            <a:r>
              <a:rPr lang="en-US" sz="2400" dirty="0">
                <a:latin typeface="+mn-lt"/>
              </a:rPr>
              <a:t>Packaging Code </a:t>
            </a:r>
            <a:r>
              <a:rPr lang="en-US" sz="2400" dirty="0" smtClean="0">
                <a:latin typeface="+mn-lt"/>
              </a:rPr>
              <a:t>in</a:t>
            </a:r>
            <a:endParaRPr lang="en-US" sz="2400" dirty="0">
              <a:latin typeface="+mn-lt"/>
            </a:endParaRPr>
          </a:p>
        </p:txBody>
      </p:sp>
      <p:graphicFrame>
        <p:nvGraphicFramePr>
          <p:cNvPr id="5" name="Object 4" descr="C sharp"/>
          <p:cNvGraphicFramePr>
            <a:graphicFrameLocks noChangeAspect="1"/>
          </p:cNvGraphicFramePr>
          <p:nvPr>
            <p:extLst>
              <p:ext uri="{D42A27DB-BD31-4B8C-83A1-F6EECF244321}">
                <p14:modId xmlns:p14="http://schemas.microsoft.com/office/powerpoint/2010/main" val="2770965395"/>
              </p:ext>
            </p:extLst>
          </p:nvPr>
        </p:nvGraphicFramePr>
        <p:xfrm>
          <a:off x="3669236" y="2297819"/>
          <a:ext cx="470226" cy="346482"/>
        </p:xfrm>
        <a:graphic>
          <a:graphicData uri="http://schemas.openxmlformats.org/presentationml/2006/ole">
            <mc:AlternateContent xmlns:mc="http://schemas.openxmlformats.org/markup-compatibility/2006">
              <mc:Choice xmlns:v="urn:schemas-microsoft-com:vml" Requires="v">
                <p:oleObj spid="_x0000_s9424" name="Equation" r:id="rId3" imgW="241200" imgH="177480" progId="Equation.DSMT4">
                  <p:embed/>
                </p:oleObj>
              </mc:Choice>
              <mc:Fallback>
                <p:oleObj name="Equation" r:id="rId3" imgW="241200" imgH="177480" progId="Equation.DSMT4">
                  <p:embed/>
                  <p:pic>
                    <p:nvPicPr>
                      <p:cNvPr id="0" name=""/>
                      <p:cNvPicPr/>
                      <p:nvPr/>
                    </p:nvPicPr>
                    <p:blipFill>
                      <a:blip r:embed="rId4"/>
                      <a:stretch>
                        <a:fillRect/>
                      </a:stretch>
                    </p:blipFill>
                    <p:spPr>
                      <a:xfrm>
                        <a:off x="3669236" y="2297819"/>
                        <a:ext cx="470226" cy="346482"/>
                      </a:xfrm>
                      <a:prstGeom prst="rect">
                        <a:avLst/>
                      </a:prstGeom>
                    </p:spPr>
                  </p:pic>
                </p:oleObj>
              </mc:Fallback>
            </mc:AlternateContent>
          </a:graphicData>
        </a:graphic>
      </p:graphicFrame>
      <p:sp>
        <p:nvSpPr>
          <p:cNvPr id="4" name="Text Placeholder 3"/>
          <p:cNvSpPr>
            <a:spLocks noGrp="1"/>
          </p:cNvSpPr>
          <p:nvPr>
            <p:ph type="body" idx="2"/>
          </p:nvPr>
        </p:nvSpPr>
        <p:spPr>
          <a:xfrm>
            <a:off x="457200" y="2627088"/>
            <a:ext cx="8229600" cy="3410855"/>
          </a:xfrm>
        </p:spPr>
        <p:txBody>
          <a:bodyPr/>
          <a:lstStyle/>
          <a:p>
            <a:pPr marL="486000" lvl="1" indent="0">
              <a:buNone/>
            </a:pPr>
            <a:r>
              <a:rPr lang="en-US" sz="2400" dirty="0">
                <a:solidFill>
                  <a:schemeClr val="tx2"/>
                </a:solidFill>
                <a:latin typeface="+mn-lt"/>
              </a:rPr>
              <a:t>7.2.1</a:t>
            </a:r>
            <a:r>
              <a:rPr lang="en-US" sz="2400" dirty="0">
                <a:latin typeface="+mn-lt"/>
              </a:rPr>
              <a:t> Modularizing Programs</a:t>
            </a:r>
          </a:p>
          <a:p>
            <a:pPr marL="486000" lvl="1" indent="0">
              <a:buNone/>
            </a:pPr>
            <a:r>
              <a:rPr lang="en-US" sz="2400" dirty="0">
                <a:solidFill>
                  <a:schemeClr val="tx2"/>
                </a:solidFill>
                <a:latin typeface="+mn-lt"/>
              </a:rPr>
              <a:t>7.2.2</a:t>
            </a:r>
            <a:r>
              <a:rPr lang="en-US" sz="2400" dirty="0">
                <a:latin typeface="+mn-lt"/>
              </a:rPr>
              <a:t> Calling Methods</a:t>
            </a:r>
          </a:p>
          <a:p>
            <a:pPr marL="0" indent="0">
              <a:buNone/>
            </a:pPr>
            <a:r>
              <a:rPr lang="en-US" sz="2400" b="1" dirty="0">
                <a:solidFill>
                  <a:schemeClr val="tx2"/>
                </a:solidFill>
                <a:latin typeface="+mn-lt"/>
              </a:rPr>
              <a:t>7.3</a:t>
            </a:r>
            <a:r>
              <a:rPr lang="en-US" sz="2400" b="1" dirty="0">
                <a:latin typeface="+mn-lt"/>
              </a:rPr>
              <a:t> </a:t>
            </a:r>
            <a:r>
              <a:rPr lang="en-US" sz="2400" dirty="0">
                <a:latin typeface="+mn-lt"/>
                <a:cs typeface="Consolas" panose="020B0609020204030204" pitchFamily="49" charset="0"/>
              </a:rPr>
              <a:t>static</a:t>
            </a:r>
            <a:r>
              <a:rPr lang="en-US" sz="2400" dirty="0">
                <a:latin typeface="+mn-lt"/>
              </a:rPr>
              <a:t> Methods, </a:t>
            </a:r>
            <a:r>
              <a:rPr lang="en-US" sz="2400" dirty="0">
                <a:latin typeface="+mn-lt"/>
                <a:cs typeface="Consolas" panose="020B0609020204030204" pitchFamily="49" charset="0"/>
              </a:rPr>
              <a:t>static</a:t>
            </a:r>
            <a:r>
              <a:rPr lang="en-US" sz="2400" dirty="0">
                <a:latin typeface="+mn-lt"/>
              </a:rPr>
              <a:t> Variables and Class </a:t>
            </a:r>
            <a:r>
              <a:rPr lang="en-US" sz="2400" dirty="0">
                <a:latin typeface="+mn-lt"/>
                <a:cs typeface="Consolas" panose="020B0609020204030204" pitchFamily="49" charset="0"/>
              </a:rPr>
              <a:t>Math</a:t>
            </a:r>
          </a:p>
          <a:p>
            <a:pPr marL="486000" lvl="1" indent="0">
              <a:buNone/>
            </a:pPr>
            <a:r>
              <a:rPr lang="en-US" sz="2400" dirty="0">
                <a:solidFill>
                  <a:schemeClr val="tx2"/>
                </a:solidFill>
                <a:latin typeface="+mn-lt"/>
              </a:rPr>
              <a:t>7.3.1</a:t>
            </a:r>
            <a:r>
              <a:rPr lang="en-US" sz="2400" dirty="0">
                <a:latin typeface="+mn-lt"/>
              </a:rPr>
              <a:t> </a:t>
            </a:r>
            <a:r>
              <a:rPr lang="en-US" sz="2400" dirty="0">
                <a:latin typeface="+mn-lt"/>
                <a:cs typeface="Consolas" panose="020B0609020204030204" pitchFamily="49" charset="0"/>
              </a:rPr>
              <a:t>Math</a:t>
            </a:r>
            <a:r>
              <a:rPr lang="en-US" sz="2400" dirty="0">
                <a:latin typeface="+mn-lt"/>
              </a:rPr>
              <a:t> Class Methods</a:t>
            </a:r>
          </a:p>
          <a:p>
            <a:pPr marL="486000" lvl="1" indent="0">
              <a:buNone/>
            </a:pPr>
            <a:r>
              <a:rPr lang="en-US" sz="2400" dirty="0">
                <a:solidFill>
                  <a:schemeClr val="tx2"/>
                </a:solidFill>
                <a:latin typeface="+mn-lt"/>
              </a:rPr>
              <a:t>7.3.2</a:t>
            </a:r>
            <a:r>
              <a:rPr lang="en-US" sz="2400" dirty="0">
                <a:latin typeface="+mn-lt"/>
              </a:rPr>
              <a:t> </a:t>
            </a:r>
            <a:r>
              <a:rPr lang="en-US" sz="2400" dirty="0">
                <a:latin typeface="+mn-lt"/>
                <a:cs typeface="Consolas" panose="020B0609020204030204" pitchFamily="49" charset="0"/>
              </a:rPr>
              <a:t>Math</a:t>
            </a:r>
            <a:r>
              <a:rPr lang="en-US" sz="2400" dirty="0">
                <a:latin typeface="+mn-lt"/>
              </a:rPr>
              <a:t> Class Constants </a:t>
            </a:r>
            <a:r>
              <a:rPr lang="en-US" sz="2400" dirty="0">
                <a:latin typeface="+mn-lt"/>
                <a:cs typeface="Consolas" panose="020B0609020204030204" pitchFamily="49" charset="0"/>
              </a:rPr>
              <a:t>P</a:t>
            </a:r>
            <a:r>
              <a:rPr lang="en-US" sz="100" dirty="0">
                <a:latin typeface="+mn-lt"/>
                <a:cs typeface="Consolas" panose="020B0609020204030204" pitchFamily="49" charset="0"/>
              </a:rPr>
              <a:t> </a:t>
            </a:r>
            <a:r>
              <a:rPr lang="en-US" sz="2400" dirty="0">
                <a:latin typeface="+mn-lt"/>
                <a:cs typeface="Consolas" panose="020B0609020204030204" pitchFamily="49" charset="0"/>
              </a:rPr>
              <a:t>I</a:t>
            </a:r>
            <a:r>
              <a:rPr lang="en-US" sz="2400" dirty="0">
                <a:latin typeface="+mn-lt"/>
              </a:rPr>
              <a:t> and </a:t>
            </a:r>
            <a:r>
              <a:rPr lang="en-US" sz="2400" dirty="0">
                <a:latin typeface="+mn-lt"/>
                <a:cs typeface="Consolas" panose="020B0609020204030204" pitchFamily="49" charset="0"/>
              </a:rPr>
              <a:t>E</a:t>
            </a:r>
          </a:p>
          <a:p>
            <a:pPr marL="486000" lvl="1" indent="0">
              <a:buNone/>
            </a:pPr>
            <a:r>
              <a:rPr lang="en-US" sz="2400" dirty="0">
                <a:solidFill>
                  <a:schemeClr val="tx2"/>
                </a:solidFill>
                <a:latin typeface="+mn-lt"/>
              </a:rPr>
              <a:t>7.3.3</a:t>
            </a:r>
            <a:r>
              <a:rPr lang="en-US" sz="2400" dirty="0">
                <a:latin typeface="+mn-lt"/>
              </a:rPr>
              <a:t> Why Is </a:t>
            </a:r>
            <a:r>
              <a:rPr lang="en-US" sz="2400" dirty="0">
                <a:latin typeface="+mn-lt"/>
                <a:cs typeface="Consolas" panose="020B0609020204030204" pitchFamily="49" charset="0"/>
              </a:rPr>
              <a:t>Main</a:t>
            </a:r>
            <a:r>
              <a:rPr lang="en-US" sz="2400" dirty="0">
                <a:latin typeface="+mn-lt"/>
              </a:rPr>
              <a:t> Declared </a:t>
            </a:r>
            <a:r>
              <a:rPr lang="en-US" sz="2400" dirty="0">
                <a:latin typeface="+mn-lt"/>
                <a:cs typeface="Consolas" panose="020B0609020204030204" pitchFamily="49" charset="0"/>
              </a:rPr>
              <a:t>static</a:t>
            </a:r>
            <a:r>
              <a:rPr lang="en-US" sz="2400" dirty="0">
                <a:latin typeface="+mn-lt"/>
              </a:rPr>
              <a:t>?</a:t>
            </a:r>
          </a:p>
          <a:p>
            <a:pPr marL="486000" lvl="1" indent="0">
              <a:buNone/>
            </a:pPr>
            <a:r>
              <a:rPr lang="en-US" sz="2400" dirty="0">
                <a:solidFill>
                  <a:schemeClr val="tx2"/>
                </a:solidFill>
                <a:latin typeface="+mn-lt"/>
              </a:rPr>
              <a:t>7.3.4</a:t>
            </a:r>
            <a:r>
              <a:rPr lang="en-US" sz="2400" dirty="0">
                <a:latin typeface="+mn-lt"/>
              </a:rPr>
              <a:t> Additional Comments About </a:t>
            </a:r>
            <a:r>
              <a:rPr lang="en-US" sz="2400" dirty="0" smtClean="0">
                <a:latin typeface="+mn-lt"/>
                <a:cs typeface="Consolas" panose="020B0609020204030204" pitchFamily="49" charset="0"/>
              </a:rPr>
              <a:t>Main</a:t>
            </a:r>
            <a:endParaRPr lang="en-US" sz="2400" dirty="0">
              <a:latin typeface="+mn-lt"/>
            </a:endParaRPr>
          </a:p>
        </p:txBody>
      </p:sp>
    </p:spTree>
    <p:extLst>
      <p:ext uri="{BB962C8B-B14F-4D97-AF65-F5344CB8AC3E}">
        <p14:creationId xmlns:p14="http://schemas.microsoft.com/office/powerpoint/2010/main" val="10864036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7.4.5 When to Declare Variables as Fields</a:t>
            </a:r>
          </a:p>
        </p:txBody>
      </p:sp>
      <p:sp>
        <p:nvSpPr>
          <p:cNvPr id="3" name="Text Placeholder 2"/>
          <p:cNvSpPr>
            <a:spLocks noGrp="1"/>
          </p:cNvSpPr>
          <p:nvPr>
            <p:ph type="body" idx="1"/>
          </p:nvPr>
        </p:nvSpPr>
        <p:spPr/>
        <p:txBody>
          <a:bodyPr/>
          <a:lstStyle/>
          <a:p>
            <a:r>
              <a:rPr lang="en-US" sz="2400" dirty="0">
                <a:latin typeface="+mn-lt"/>
              </a:rPr>
              <a:t>Variables should be declared as fields of a class (i.e., as either instance variables or </a:t>
            </a:r>
            <a:r>
              <a:rPr lang="en-US" sz="2400" dirty="0">
                <a:latin typeface="Consolas" panose="020B0609020204030204" pitchFamily="49" charset="0"/>
              </a:rPr>
              <a:t>static</a:t>
            </a:r>
            <a:r>
              <a:rPr lang="en-US" sz="2400" dirty="0">
                <a:latin typeface="+mn-lt"/>
              </a:rPr>
              <a:t> variables) </a:t>
            </a:r>
            <a:r>
              <a:rPr lang="en-US" sz="2400" b="1" dirty="0">
                <a:latin typeface="+mn-lt"/>
              </a:rPr>
              <a:t>only</a:t>
            </a:r>
            <a:r>
              <a:rPr lang="en-US" sz="2400" dirty="0">
                <a:latin typeface="+mn-lt"/>
              </a:rPr>
              <a:t> if they’re required for use in more than one method of the class or if the app should save their values between calls to a given method.</a:t>
            </a:r>
          </a:p>
        </p:txBody>
      </p:sp>
    </p:spTree>
    <p:extLst>
      <p:ext uri="{BB962C8B-B14F-4D97-AF65-F5344CB8AC3E}">
        <p14:creationId xmlns:p14="http://schemas.microsoft.com/office/powerpoint/2010/main" val="1328706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7.4.6 Implementing Method Maximum by Reusing Method Math.Max </a:t>
            </a:r>
          </a:p>
        </p:txBody>
      </p:sp>
      <p:sp>
        <p:nvSpPr>
          <p:cNvPr id="4" name="Text Placeholder 3"/>
          <p:cNvSpPr>
            <a:spLocks noGrp="1"/>
          </p:cNvSpPr>
          <p:nvPr>
            <p:ph type="body" idx="1"/>
          </p:nvPr>
        </p:nvSpPr>
        <p:spPr>
          <a:xfrm>
            <a:off x="457200" y="1600201"/>
            <a:ext cx="8229600" cy="838199"/>
          </a:xfrm>
        </p:spPr>
        <p:txBody>
          <a:bodyPr/>
          <a:lstStyle/>
          <a:p>
            <a:r>
              <a:rPr lang="en-US" sz="2400" dirty="0">
                <a:latin typeface="+mn-lt"/>
              </a:rPr>
              <a:t>The entire body of our maximum method could also </a:t>
            </a:r>
            <a:r>
              <a:rPr lang="en-US" sz="2400" dirty="0" smtClean="0">
                <a:latin typeface="+mn-lt"/>
              </a:rPr>
              <a:t>be implemented </a:t>
            </a:r>
            <a:r>
              <a:rPr lang="en-US" sz="2400" dirty="0">
                <a:latin typeface="+mn-lt"/>
              </a:rPr>
              <a:t>with nested calls to </a:t>
            </a:r>
            <a:r>
              <a:rPr lang="en-US" sz="2400" dirty="0">
                <a:latin typeface="Consolas" panose="020B0609020204030204" pitchFamily="49" charset="0"/>
              </a:rPr>
              <a:t>Math.Max</a:t>
            </a:r>
            <a:r>
              <a:rPr lang="en-US" sz="2400" dirty="0">
                <a:latin typeface="+mn-lt"/>
              </a:rPr>
              <a:t>, as follows</a:t>
            </a:r>
            <a:r>
              <a:rPr lang="en-US" sz="2400" dirty="0" smtClean="0">
                <a:latin typeface="+mn-lt"/>
              </a:rPr>
              <a:t>:</a:t>
            </a:r>
          </a:p>
          <a:p>
            <a:pPr lvl="1"/>
            <a:r>
              <a:rPr lang="en-US" sz="2400" dirty="0">
                <a:latin typeface="+mn-lt"/>
              </a:rPr>
              <a:t> </a:t>
            </a:r>
          </a:p>
        </p:txBody>
      </p:sp>
      <p:pic>
        <p:nvPicPr>
          <p:cNvPr id="6" name="Picture 5" descr="Return math period max left parenthesis x comma math period max left parenthesis y comma z right parenthesis right parenthesis semicolon"/>
          <p:cNvPicPr>
            <a:picLocks noChangeAspect="1"/>
          </p:cNvPicPr>
          <p:nvPr/>
        </p:nvPicPr>
        <p:blipFill rotWithShape="1">
          <a:blip r:embed="rId2"/>
          <a:srcRect l="5584" t="11436" b="25359"/>
          <a:stretch/>
        </p:blipFill>
        <p:spPr>
          <a:xfrm>
            <a:off x="1298980" y="2519768"/>
            <a:ext cx="5874454" cy="388806"/>
          </a:xfrm>
          <a:prstGeom prst="rect">
            <a:avLst/>
          </a:prstGeom>
        </p:spPr>
      </p:pic>
      <p:sp>
        <p:nvSpPr>
          <p:cNvPr id="5" name="Text Placeholder 4"/>
          <p:cNvSpPr>
            <a:spLocks noGrp="1"/>
          </p:cNvSpPr>
          <p:nvPr>
            <p:ph type="body" idx="2"/>
          </p:nvPr>
        </p:nvSpPr>
        <p:spPr>
          <a:xfrm>
            <a:off x="457200" y="3010521"/>
            <a:ext cx="8229600" cy="2163763"/>
          </a:xfrm>
        </p:spPr>
        <p:txBody>
          <a:bodyPr/>
          <a:lstStyle/>
          <a:p>
            <a:r>
              <a:rPr lang="en-US" sz="2400" dirty="0">
                <a:latin typeface="+mn-lt"/>
              </a:rPr>
              <a:t>Before any method can be called, the .NET runtime evaluates all its arguments to determine their values.</a:t>
            </a:r>
          </a:p>
          <a:p>
            <a:r>
              <a:rPr lang="en-US" sz="2400" dirty="0">
                <a:latin typeface="Consolas" panose="020B0609020204030204" pitchFamily="49" charset="0"/>
              </a:rPr>
              <a:t>Math.Max(y, z)</a:t>
            </a:r>
            <a:r>
              <a:rPr lang="en-US" sz="2400" dirty="0">
                <a:latin typeface="+mn-lt"/>
              </a:rPr>
              <a:t> is evaluated first, then the result is passed as the second argument to the other call to </a:t>
            </a:r>
            <a:r>
              <a:rPr lang="en-US" sz="2400" dirty="0">
                <a:latin typeface="Consolas" panose="020B0609020204030204" pitchFamily="49" charset="0"/>
              </a:rPr>
              <a:t>Math.Max</a:t>
            </a:r>
          </a:p>
        </p:txBody>
      </p:sp>
    </p:spTree>
    <p:extLst>
      <p:ext uri="{BB962C8B-B14F-4D97-AF65-F5344CB8AC3E}">
        <p14:creationId xmlns:p14="http://schemas.microsoft.com/office/powerpoint/2010/main" val="8649328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7.5 </a:t>
            </a:r>
            <a:r>
              <a:rPr lang="en-US" dirty="0" smtClean="0"/>
              <a:t>Notes </a:t>
            </a:r>
            <a:r>
              <a:rPr lang="en-US" dirty="0"/>
              <a:t>on Using </a:t>
            </a:r>
            <a:r>
              <a:rPr lang="en-US" dirty="0" smtClean="0"/>
              <a:t>Methods </a:t>
            </a:r>
            <a:r>
              <a:rPr lang="en-US" sz="2000" b="0" dirty="0" smtClean="0"/>
              <a:t>(1 of 3)</a:t>
            </a:r>
            <a:endParaRPr lang="en-US" sz="2000" b="0" dirty="0"/>
          </a:p>
        </p:txBody>
      </p:sp>
      <p:sp>
        <p:nvSpPr>
          <p:cNvPr id="5" name="Text Placeholder 4"/>
          <p:cNvSpPr>
            <a:spLocks noGrp="1"/>
          </p:cNvSpPr>
          <p:nvPr>
            <p:ph type="body" idx="1"/>
          </p:nvPr>
        </p:nvSpPr>
        <p:spPr>
          <a:xfrm>
            <a:off x="457200" y="1600200"/>
            <a:ext cx="7801429" cy="4663440"/>
          </a:xfrm>
        </p:spPr>
        <p:txBody>
          <a:bodyPr/>
          <a:lstStyle/>
          <a:p>
            <a:r>
              <a:rPr lang="en-US" sz="2200" dirty="0">
                <a:latin typeface="+mn-lt"/>
              </a:rPr>
              <a:t>Three ways to call a method</a:t>
            </a:r>
            <a:r>
              <a:rPr lang="en-US" sz="2200" dirty="0" smtClean="0">
                <a:latin typeface="+mn-lt"/>
              </a:rPr>
              <a:t>:</a:t>
            </a:r>
            <a:endParaRPr lang="en-US" sz="2200" dirty="0">
              <a:latin typeface="+mn-lt"/>
            </a:endParaRPr>
          </a:p>
          <a:p>
            <a:pPr lvl="1"/>
            <a:r>
              <a:rPr lang="en-US" sz="2200" dirty="0">
                <a:latin typeface="+mn-lt"/>
              </a:rPr>
              <a:t>Using a method name by itself to call a method of the same class</a:t>
            </a:r>
          </a:p>
          <a:p>
            <a:pPr lvl="2"/>
            <a:r>
              <a:rPr lang="en-US" sz="2200" dirty="0">
                <a:latin typeface="Consolas" panose="020B0609020204030204" pitchFamily="49" charset="0"/>
              </a:rPr>
              <a:t>Maximum(number1, number2, number3)</a:t>
            </a:r>
          </a:p>
          <a:p>
            <a:pPr lvl="1"/>
            <a:r>
              <a:rPr lang="en-US" sz="2200" dirty="0">
                <a:latin typeface="+mn-lt"/>
              </a:rPr>
              <a:t>Using a reference to an object, followed by the member-access operator </a:t>
            </a:r>
            <a:r>
              <a:rPr lang="en-US" sz="2200" dirty="0" smtClean="0">
                <a:latin typeface="+mn-lt"/>
              </a:rPr>
              <a:t>(·) </a:t>
            </a:r>
            <a:r>
              <a:rPr lang="en-US" sz="2200" dirty="0">
                <a:latin typeface="+mn-lt"/>
              </a:rPr>
              <a:t>and the method name to call a non-</a:t>
            </a:r>
            <a:r>
              <a:rPr lang="en-US" sz="2200" dirty="0">
                <a:latin typeface="Consolas" panose="020B0609020204030204" pitchFamily="49" charset="0"/>
              </a:rPr>
              <a:t>static</a:t>
            </a:r>
            <a:r>
              <a:rPr lang="en-US" sz="2200" dirty="0">
                <a:latin typeface="+mn-lt"/>
              </a:rPr>
              <a:t> method of the referenced object</a:t>
            </a:r>
          </a:p>
          <a:p>
            <a:pPr lvl="2"/>
            <a:r>
              <a:rPr lang="en-US" sz="2200" dirty="0">
                <a:latin typeface="Consolas" panose="020B0609020204030204" pitchFamily="49" charset="0"/>
              </a:rPr>
              <a:t>account1.Deposit(depositAmount)</a:t>
            </a:r>
          </a:p>
          <a:p>
            <a:pPr lvl="1"/>
            <a:r>
              <a:rPr lang="en-US" sz="2200" dirty="0">
                <a:latin typeface="+mn-lt"/>
              </a:rPr>
              <a:t>Using the class name and the member-access operator (.) to call a </a:t>
            </a:r>
            <a:r>
              <a:rPr lang="en-US" sz="2200" dirty="0">
                <a:latin typeface="Consolas" panose="020B0609020204030204" pitchFamily="49" charset="0"/>
              </a:rPr>
              <a:t>static</a:t>
            </a:r>
            <a:r>
              <a:rPr lang="en-US" sz="2200" dirty="0">
                <a:latin typeface="+mn-lt"/>
              </a:rPr>
              <a:t> method of a class</a:t>
            </a:r>
          </a:p>
          <a:p>
            <a:pPr lvl="2"/>
            <a:r>
              <a:rPr lang="en-US" sz="2200" dirty="0">
                <a:latin typeface="Consolas" panose="020B0609020204030204" pitchFamily="49" charset="0"/>
              </a:rPr>
              <a:t>Console.ReadLine()</a:t>
            </a:r>
          </a:p>
          <a:p>
            <a:pPr lvl="2"/>
            <a:r>
              <a:rPr lang="en-US" sz="2200" dirty="0">
                <a:latin typeface="Consolas" panose="020B0609020204030204" pitchFamily="49" charset="0"/>
              </a:rPr>
              <a:t>Math.Sqrt(900.0)</a:t>
            </a:r>
          </a:p>
        </p:txBody>
      </p:sp>
    </p:spTree>
    <p:extLst>
      <p:ext uri="{BB962C8B-B14F-4D97-AF65-F5344CB8AC3E}">
        <p14:creationId xmlns:p14="http://schemas.microsoft.com/office/powerpoint/2010/main" val="199319390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7.5 Notes on Using Methods </a:t>
            </a:r>
            <a:r>
              <a:rPr lang="en-US" sz="2000" b="0" dirty="0" smtClean="0"/>
              <a:t>(2 </a:t>
            </a:r>
            <a:r>
              <a:rPr lang="en-US" sz="2000" b="0" dirty="0"/>
              <a:t>of </a:t>
            </a:r>
            <a:r>
              <a:rPr lang="en-US" sz="2000" b="0" dirty="0" smtClean="0"/>
              <a:t>3)</a:t>
            </a:r>
            <a:endParaRPr lang="en-US" dirty="0"/>
          </a:p>
        </p:txBody>
      </p:sp>
      <p:sp>
        <p:nvSpPr>
          <p:cNvPr id="3" name="Text Placeholder 2"/>
          <p:cNvSpPr>
            <a:spLocks noGrp="1"/>
          </p:cNvSpPr>
          <p:nvPr>
            <p:ph type="body" idx="1"/>
          </p:nvPr>
        </p:nvSpPr>
        <p:spPr/>
        <p:txBody>
          <a:bodyPr/>
          <a:lstStyle/>
          <a:p>
            <a:r>
              <a:rPr lang="en-US" sz="2400" dirty="0">
                <a:latin typeface="+mn-lt"/>
              </a:rPr>
              <a:t>Three ways to return control to the statement that calls a method.</a:t>
            </a:r>
          </a:p>
          <a:p>
            <a:pPr lvl="1"/>
            <a:r>
              <a:rPr lang="en-US" sz="2400" dirty="0">
                <a:latin typeface="+mn-lt"/>
              </a:rPr>
              <a:t>Reaching the end of the method.</a:t>
            </a:r>
          </a:p>
          <a:p>
            <a:pPr lvl="1"/>
            <a:r>
              <a:rPr lang="en-US" sz="2400" dirty="0">
                <a:latin typeface="+mn-lt"/>
              </a:rPr>
              <a:t>A </a:t>
            </a:r>
            <a:r>
              <a:rPr lang="en-US" sz="2400" dirty="0">
                <a:latin typeface="Consolas" panose="020B0609020204030204" pitchFamily="49" charset="0"/>
              </a:rPr>
              <a:t>return</a:t>
            </a:r>
            <a:r>
              <a:rPr lang="en-US" sz="2400" dirty="0">
                <a:latin typeface="+mn-lt"/>
              </a:rPr>
              <a:t> statement without a value.</a:t>
            </a:r>
          </a:p>
          <a:p>
            <a:pPr lvl="1"/>
            <a:r>
              <a:rPr lang="en-US" sz="2400" dirty="0">
                <a:latin typeface="+mn-lt"/>
              </a:rPr>
              <a:t>A </a:t>
            </a:r>
            <a:r>
              <a:rPr lang="en-US" sz="2400" dirty="0">
                <a:latin typeface="Consolas" panose="020B0609020204030204" pitchFamily="49" charset="0"/>
              </a:rPr>
              <a:t>return</a:t>
            </a:r>
            <a:r>
              <a:rPr lang="en-US" sz="2400" dirty="0">
                <a:latin typeface="+mn-lt"/>
              </a:rPr>
              <a:t> statement with a value.</a:t>
            </a:r>
          </a:p>
        </p:txBody>
      </p:sp>
    </p:spTree>
    <p:extLst>
      <p:ext uri="{BB962C8B-B14F-4D97-AF65-F5344CB8AC3E}">
        <p14:creationId xmlns:p14="http://schemas.microsoft.com/office/powerpoint/2010/main" val="388914380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Error </a:t>
            </a:r>
            <a:r>
              <a:rPr lang="en-US" dirty="0" smtClean="0"/>
              <a:t>7.5</a:t>
            </a:r>
            <a:endParaRPr lang="en-US" dirty="0"/>
          </a:p>
        </p:txBody>
      </p:sp>
      <p:sp>
        <p:nvSpPr>
          <p:cNvPr id="3" name="Text Placeholder 2"/>
          <p:cNvSpPr>
            <a:spLocks noGrp="1"/>
          </p:cNvSpPr>
          <p:nvPr>
            <p:ph type="body" idx="1"/>
          </p:nvPr>
        </p:nvSpPr>
        <p:spPr/>
        <p:txBody>
          <a:bodyPr/>
          <a:lstStyle/>
          <a:p>
            <a:pPr marL="0" indent="0">
              <a:buNone/>
            </a:pPr>
            <a:r>
              <a:rPr lang="en-US" sz="2400" dirty="0">
                <a:latin typeface="+mn-lt"/>
              </a:rPr>
              <a:t>Declaring a method outside the body of a class declaration or inside the body of </a:t>
            </a:r>
            <a:r>
              <a:rPr lang="en-US" sz="2400" dirty="0" smtClean="0">
                <a:latin typeface="+mn-lt"/>
              </a:rPr>
              <a:t>another method </a:t>
            </a:r>
            <a:r>
              <a:rPr lang="en-US" sz="2400" dirty="0">
                <a:latin typeface="+mn-lt"/>
              </a:rPr>
              <a:t>is a syntax error.</a:t>
            </a:r>
          </a:p>
        </p:txBody>
      </p:sp>
    </p:spTree>
    <p:extLst>
      <p:ext uri="{BB962C8B-B14F-4D97-AF65-F5344CB8AC3E}">
        <p14:creationId xmlns:p14="http://schemas.microsoft.com/office/powerpoint/2010/main" val="382772274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Error </a:t>
            </a:r>
            <a:r>
              <a:rPr lang="en-US" dirty="0" smtClean="0"/>
              <a:t>7.6</a:t>
            </a:r>
            <a:endParaRPr lang="en-US" dirty="0"/>
          </a:p>
        </p:txBody>
      </p:sp>
      <p:sp>
        <p:nvSpPr>
          <p:cNvPr id="3" name="Text Placeholder 2"/>
          <p:cNvSpPr>
            <a:spLocks noGrp="1"/>
          </p:cNvSpPr>
          <p:nvPr>
            <p:ph type="body" idx="1"/>
          </p:nvPr>
        </p:nvSpPr>
        <p:spPr/>
        <p:txBody>
          <a:bodyPr/>
          <a:lstStyle/>
          <a:p>
            <a:pPr marL="0" indent="0">
              <a:buNone/>
            </a:pPr>
            <a:r>
              <a:rPr lang="en-US" sz="2400" dirty="0">
                <a:latin typeface="+mn-lt"/>
              </a:rPr>
              <a:t>Redeclaring a method parameter as a local variable in the method’s body is a </a:t>
            </a:r>
            <a:r>
              <a:rPr lang="en-US" sz="2400" dirty="0" smtClean="0">
                <a:latin typeface="+mn-lt"/>
              </a:rPr>
              <a:t>compilation error</a:t>
            </a:r>
            <a:r>
              <a:rPr lang="en-US" sz="2400" dirty="0">
                <a:latin typeface="+mn-lt"/>
              </a:rPr>
              <a:t>.</a:t>
            </a:r>
          </a:p>
        </p:txBody>
      </p:sp>
    </p:spTree>
    <p:extLst>
      <p:ext uri="{BB962C8B-B14F-4D97-AF65-F5344CB8AC3E}">
        <p14:creationId xmlns:p14="http://schemas.microsoft.com/office/powerpoint/2010/main" val="100044816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Error </a:t>
            </a:r>
            <a:r>
              <a:rPr lang="en-US" dirty="0" smtClean="0"/>
              <a:t>7.7</a:t>
            </a:r>
            <a:endParaRPr lang="en-US" dirty="0"/>
          </a:p>
        </p:txBody>
      </p:sp>
      <p:sp>
        <p:nvSpPr>
          <p:cNvPr id="3" name="Text Placeholder 2"/>
          <p:cNvSpPr>
            <a:spLocks noGrp="1"/>
          </p:cNvSpPr>
          <p:nvPr>
            <p:ph type="body" idx="1"/>
          </p:nvPr>
        </p:nvSpPr>
        <p:spPr/>
        <p:txBody>
          <a:bodyPr/>
          <a:lstStyle/>
          <a:p>
            <a:pPr marL="0" indent="0">
              <a:buNone/>
            </a:pPr>
            <a:r>
              <a:rPr lang="en-US" sz="2400" dirty="0">
                <a:latin typeface="+mn-lt"/>
              </a:rPr>
              <a:t>Forgetting to return a value from a method that should return one is a compilation </a:t>
            </a:r>
            <a:r>
              <a:rPr lang="en-US" sz="2400" dirty="0" smtClean="0">
                <a:latin typeface="+mn-lt"/>
              </a:rPr>
              <a:t>error. If </a:t>
            </a:r>
            <a:r>
              <a:rPr lang="en-US" sz="2400" dirty="0">
                <a:latin typeface="+mn-lt"/>
              </a:rPr>
              <a:t>a return type other than </a:t>
            </a:r>
            <a:r>
              <a:rPr lang="en-US" sz="2400" dirty="0">
                <a:latin typeface="Consolas" panose="020B0609020204030204" pitchFamily="49" charset="0"/>
                <a:cs typeface="Consolas" panose="020B0609020204030204" pitchFamily="49" charset="0"/>
              </a:rPr>
              <a:t>void</a:t>
            </a:r>
            <a:r>
              <a:rPr lang="en-US" sz="2400" dirty="0">
                <a:latin typeface="+mn-lt"/>
              </a:rPr>
              <a:t> is specified, the method must use a </a:t>
            </a:r>
            <a:r>
              <a:rPr lang="en-US" sz="2400" dirty="0">
                <a:latin typeface="Consolas" panose="020B0609020204030204" pitchFamily="49" charset="0"/>
                <a:cs typeface="Consolas" panose="020B0609020204030204" pitchFamily="49" charset="0"/>
              </a:rPr>
              <a:t>return</a:t>
            </a:r>
            <a:r>
              <a:rPr lang="en-US" sz="2400" dirty="0">
                <a:latin typeface="+mn-lt"/>
              </a:rPr>
              <a:t> statement </a:t>
            </a:r>
            <a:r>
              <a:rPr lang="en-US" sz="2400" dirty="0" smtClean="0">
                <a:latin typeface="+mn-lt"/>
              </a:rPr>
              <a:t>to return </a:t>
            </a:r>
            <a:r>
              <a:rPr lang="en-US" sz="2400" dirty="0">
                <a:latin typeface="+mn-lt"/>
              </a:rPr>
              <a:t>a value, and that value must be consistent with the method’s return type. </a:t>
            </a:r>
            <a:r>
              <a:rPr lang="en-US" sz="2400" dirty="0" smtClean="0">
                <a:latin typeface="+mn-lt"/>
              </a:rPr>
              <a:t>Returning a </a:t>
            </a:r>
            <a:r>
              <a:rPr lang="en-US" sz="2400" dirty="0">
                <a:latin typeface="+mn-lt"/>
              </a:rPr>
              <a:t>value from a method whose return type has been declared </a:t>
            </a:r>
            <a:r>
              <a:rPr lang="en-US" sz="2400" dirty="0">
                <a:latin typeface="Consolas" panose="020B0609020204030204" pitchFamily="49" charset="0"/>
                <a:cs typeface="Consolas" panose="020B0609020204030204" pitchFamily="49" charset="0"/>
              </a:rPr>
              <a:t>void</a:t>
            </a:r>
            <a:r>
              <a:rPr lang="en-US" sz="2400" dirty="0">
                <a:latin typeface="+mn-lt"/>
              </a:rPr>
              <a:t> is a compilation error.</a:t>
            </a:r>
          </a:p>
        </p:txBody>
      </p:sp>
    </p:spTree>
    <p:extLst>
      <p:ext uri="{BB962C8B-B14F-4D97-AF65-F5344CB8AC3E}">
        <p14:creationId xmlns:p14="http://schemas.microsoft.com/office/powerpoint/2010/main" val="43473065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7.5 Notes on Using Methods </a:t>
            </a:r>
            <a:r>
              <a:rPr lang="en-US" sz="2000" b="0" dirty="0" smtClean="0"/>
              <a:t>(3 </a:t>
            </a:r>
            <a:r>
              <a:rPr lang="en-US" sz="2000" b="0" dirty="0"/>
              <a:t>of 3)</a:t>
            </a:r>
            <a:endParaRPr lang="en-US" dirty="0"/>
          </a:p>
        </p:txBody>
      </p:sp>
      <p:sp>
        <p:nvSpPr>
          <p:cNvPr id="3" name="Text Placeholder 2"/>
          <p:cNvSpPr>
            <a:spLocks noGrp="1"/>
          </p:cNvSpPr>
          <p:nvPr>
            <p:ph type="body" idx="1"/>
          </p:nvPr>
        </p:nvSpPr>
        <p:spPr/>
        <p:txBody>
          <a:bodyPr/>
          <a:lstStyle/>
          <a:p>
            <a:r>
              <a:rPr lang="en-US" sz="2400" dirty="0">
                <a:latin typeface="+mn-lt"/>
              </a:rPr>
              <a:t>A static method or property can call </a:t>
            </a:r>
            <a:r>
              <a:rPr lang="en-US" sz="2400" b="1" dirty="0" smtClean="0">
                <a:latin typeface="+mn-lt"/>
              </a:rPr>
              <a:t>only</a:t>
            </a:r>
            <a:r>
              <a:rPr lang="en-US" sz="2400" dirty="0" smtClean="0">
                <a:latin typeface="+mn-lt"/>
              </a:rPr>
              <a:t> </a:t>
            </a:r>
            <a:r>
              <a:rPr lang="en-US" sz="2400" dirty="0">
                <a:latin typeface="+mn-lt"/>
              </a:rPr>
              <a:t>other static methods or properties of the same class directly and can manipulate </a:t>
            </a:r>
            <a:r>
              <a:rPr lang="en-US" sz="2400" b="1" dirty="0">
                <a:latin typeface="+mn-lt"/>
              </a:rPr>
              <a:t>only</a:t>
            </a:r>
            <a:r>
              <a:rPr lang="en-US" sz="2400" dirty="0">
                <a:latin typeface="+mn-lt"/>
              </a:rPr>
              <a:t> static variables in the same class directly</a:t>
            </a:r>
            <a:r>
              <a:rPr lang="en-US" sz="2400" dirty="0" smtClean="0">
                <a:latin typeface="+mn-lt"/>
              </a:rPr>
              <a:t>.</a:t>
            </a:r>
            <a:endParaRPr lang="en-US" sz="2400" dirty="0">
              <a:latin typeface="+mn-lt"/>
            </a:endParaRPr>
          </a:p>
          <a:p>
            <a:r>
              <a:rPr lang="en-US" sz="2400" dirty="0">
                <a:latin typeface="+mn-lt"/>
              </a:rPr>
              <a:t>To access a class’s non-static members, a static method or property must use a reference to an object of that class</a:t>
            </a:r>
            <a:r>
              <a:rPr lang="en-US" sz="2400" dirty="0" smtClean="0">
                <a:latin typeface="+mn-lt"/>
              </a:rPr>
              <a:t>.</a:t>
            </a:r>
            <a:endParaRPr lang="en-US" sz="2400" dirty="0">
              <a:latin typeface="+mn-lt"/>
            </a:endParaRPr>
          </a:p>
          <a:p>
            <a:r>
              <a:rPr lang="en-US" sz="2400" dirty="0">
                <a:latin typeface="+mn-lt"/>
              </a:rPr>
              <a:t>Many objects of a class, each with its own copies of the instance variables, may exist at the same time.</a:t>
            </a:r>
          </a:p>
        </p:txBody>
      </p:sp>
    </p:spTree>
    <p:extLst>
      <p:ext uri="{BB962C8B-B14F-4D97-AF65-F5344CB8AC3E}">
        <p14:creationId xmlns:p14="http://schemas.microsoft.com/office/powerpoint/2010/main" val="111571144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Observation 7.3</a:t>
            </a:r>
          </a:p>
        </p:txBody>
      </p:sp>
      <p:sp>
        <p:nvSpPr>
          <p:cNvPr id="3" name="Text Placeholder 2"/>
          <p:cNvSpPr>
            <a:spLocks noGrp="1"/>
          </p:cNvSpPr>
          <p:nvPr>
            <p:ph type="body" idx="1"/>
          </p:nvPr>
        </p:nvSpPr>
        <p:spPr/>
        <p:txBody>
          <a:bodyPr/>
          <a:lstStyle/>
          <a:p>
            <a:pPr marL="0" indent="0">
              <a:buNone/>
            </a:pPr>
            <a:r>
              <a:rPr lang="en-US" sz="2400" dirty="0">
                <a:latin typeface="+mn-lt"/>
              </a:rPr>
              <a:t>A </a:t>
            </a:r>
            <a:r>
              <a:rPr lang="en-US" sz="2400" dirty="0">
                <a:latin typeface="Consolas" panose="020B0609020204030204" pitchFamily="49" charset="0"/>
                <a:cs typeface="Consolas" panose="020B0609020204030204" pitchFamily="49" charset="0"/>
              </a:rPr>
              <a:t>static</a:t>
            </a:r>
            <a:r>
              <a:rPr lang="en-US" sz="2400" dirty="0">
                <a:latin typeface="+mn-lt"/>
              </a:rPr>
              <a:t> method cannot access non-</a:t>
            </a:r>
            <a:r>
              <a:rPr lang="en-US" sz="2400" dirty="0">
                <a:latin typeface="Consolas" panose="020B0609020204030204" pitchFamily="49" charset="0"/>
                <a:cs typeface="Consolas" panose="020B0609020204030204" pitchFamily="49" charset="0"/>
              </a:rPr>
              <a:t>static</a:t>
            </a:r>
            <a:r>
              <a:rPr lang="en-US" sz="2400" dirty="0">
                <a:latin typeface="+mn-lt"/>
              </a:rPr>
              <a:t> members of the same class directly.</a:t>
            </a:r>
          </a:p>
        </p:txBody>
      </p:sp>
    </p:spTree>
    <p:extLst>
      <p:ext uri="{BB962C8B-B14F-4D97-AF65-F5344CB8AC3E}">
        <p14:creationId xmlns:p14="http://schemas.microsoft.com/office/powerpoint/2010/main" val="132267587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7.6 Argument Promotion and Casting</a:t>
            </a:r>
          </a:p>
        </p:txBody>
      </p:sp>
      <p:sp>
        <p:nvSpPr>
          <p:cNvPr id="3" name="Text Placeholder 2"/>
          <p:cNvSpPr>
            <a:spLocks noGrp="1"/>
          </p:cNvSpPr>
          <p:nvPr>
            <p:ph type="body" idx="1"/>
          </p:nvPr>
        </p:nvSpPr>
        <p:spPr>
          <a:xfrm>
            <a:off x="457200" y="1600201"/>
            <a:ext cx="8229600" cy="780142"/>
          </a:xfrm>
        </p:spPr>
        <p:txBody>
          <a:bodyPr/>
          <a:lstStyle/>
          <a:p>
            <a:r>
              <a:rPr lang="en-US" sz="2000" dirty="0">
                <a:latin typeface="+mn-lt"/>
              </a:rPr>
              <a:t>Argument promotion is the implicit conversion of an argument’s value to the type that the method expects to receive.</a:t>
            </a:r>
          </a:p>
          <a:p>
            <a:r>
              <a:rPr lang="en-US" sz="2000" dirty="0">
                <a:latin typeface="+mn-lt"/>
              </a:rPr>
              <a:t>These conversions generate compile errors if they don’t </a:t>
            </a:r>
            <a:r>
              <a:rPr lang="en-US" sz="2000" dirty="0" smtClean="0">
                <a:latin typeface="+mn-lt"/>
              </a:rPr>
              <a:t>follow</a:t>
            </a:r>
            <a:endParaRPr lang="en-US" sz="2000" dirty="0">
              <a:latin typeface="+mn-lt"/>
            </a:endParaRPr>
          </a:p>
        </p:txBody>
      </p:sp>
      <p:graphicFrame>
        <p:nvGraphicFramePr>
          <p:cNvPr id="5" name="Object 4" descr="C sharp's"/>
          <p:cNvGraphicFramePr>
            <a:graphicFrameLocks noChangeAspect="1"/>
          </p:cNvGraphicFramePr>
          <p:nvPr>
            <p:extLst>
              <p:ext uri="{D42A27DB-BD31-4B8C-83A1-F6EECF244321}">
                <p14:modId xmlns:p14="http://schemas.microsoft.com/office/powerpoint/2010/main" val="734725770"/>
              </p:ext>
            </p:extLst>
          </p:nvPr>
        </p:nvGraphicFramePr>
        <p:xfrm>
          <a:off x="7780187" y="2509136"/>
          <a:ext cx="577984" cy="299695"/>
        </p:xfrm>
        <a:graphic>
          <a:graphicData uri="http://schemas.openxmlformats.org/presentationml/2006/ole">
            <mc:AlternateContent xmlns:mc="http://schemas.openxmlformats.org/markup-compatibility/2006">
              <mc:Choice xmlns:v="urn:schemas-microsoft-com:vml" Requires="v">
                <p:oleObj spid="_x0000_s16559" name="Equation" r:id="rId3" imgW="342720" imgH="177480" progId="Equation.DSMT4">
                  <p:embed/>
                </p:oleObj>
              </mc:Choice>
              <mc:Fallback>
                <p:oleObj name="Equation" r:id="rId3" imgW="342720" imgH="177480" progId="Equation.DSMT4">
                  <p:embed/>
                  <p:pic>
                    <p:nvPicPr>
                      <p:cNvPr id="0" name=""/>
                      <p:cNvPicPr/>
                      <p:nvPr/>
                    </p:nvPicPr>
                    <p:blipFill>
                      <a:blip r:embed="rId4"/>
                      <a:stretch>
                        <a:fillRect/>
                      </a:stretch>
                    </p:blipFill>
                    <p:spPr>
                      <a:xfrm>
                        <a:off x="7780187" y="2509136"/>
                        <a:ext cx="577984" cy="299695"/>
                      </a:xfrm>
                      <a:prstGeom prst="rect">
                        <a:avLst/>
                      </a:prstGeom>
                    </p:spPr>
                  </p:pic>
                </p:oleObj>
              </mc:Fallback>
            </mc:AlternateContent>
          </a:graphicData>
        </a:graphic>
      </p:graphicFrame>
      <p:sp>
        <p:nvSpPr>
          <p:cNvPr id="4" name="Text Placeholder 3"/>
          <p:cNvSpPr>
            <a:spLocks noGrp="1"/>
          </p:cNvSpPr>
          <p:nvPr>
            <p:ph type="body" idx="2"/>
          </p:nvPr>
        </p:nvSpPr>
        <p:spPr>
          <a:xfrm>
            <a:off x="457200" y="2743204"/>
            <a:ext cx="8229600" cy="2743196"/>
          </a:xfrm>
        </p:spPr>
        <p:txBody>
          <a:bodyPr/>
          <a:lstStyle/>
          <a:p>
            <a:pPr marL="273050" indent="0">
              <a:buNone/>
            </a:pPr>
            <a:r>
              <a:rPr lang="en-US" sz="2000" dirty="0">
                <a:latin typeface="+mn-lt"/>
              </a:rPr>
              <a:t>promotion rules; these specify which conversions can be performed without losing data.</a:t>
            </a:r>
          </a:p>
          <a:p>
            <a:pPr lvl="1"/>
            <a:r>
              <a:rPr lang="en-US" sz="2000" dirty="0">
                <a:latin typeface="+mn-lt"/>
              </a:rPr>
              <a:t>An int can be converted to a double without changing its value.</a:t>
            </a:r>
          </a:p>
          <a:p>
            <a:pPr lvl="1"/>
            <a:r>
              <a:rPr lang="en-US" sz="2000" dirty="0">
                <a:latin typeface="+mn-lt"/>
              </a:rPr>
              <a:t>A double cannot be converted to an int without loss of data.</a:t>
            </a:r>
          </a:p>
          <a:p>
            <a:pPr lvl="1"/>
            <a:r>
              <a:rPr lang="en-US" sz="2000" dirty="0">
                <a:latin typeface="+mn-lt"/>
              </a:rPr>
              <a:t>Converting large integer types to small integer types</a:t>
            </a:r>
            <a:br>
              <a:rPr lang="en-US" sz="2000" dirty="0">
                <a:latin typeface="+mn-lt"/>
              </a:rPr>
            </a:br>
            <a:r>
              <a:rPr lang="en-US" sz="2000" dirty="0">
                <a:latin typeface="+mn-lt"/>
              </a:rPr>
              <a:t>(e.g., long to int) can also result in changed values. </a:t>
            </a:r>
          </a:p>
          <a:p>
            <a:r>
              <a:rPr lang="en-US" sz="2000" dirty="0">
                <a:latin typeface="+mn-lt"/>
              </a:rPr>
              <a:t>The types of the original values remain unchanged</a:t>
            </a:r>
            <a:r>
              <a:rPr lang="en-US" sz="2000" dirty="0" smtClean="0">
                <a:latin typeface="+mn-lt"/>
              </a:rPr>
              <a:t>.</a:t>
            </a:r>
            <a:endParaRPr lang="en-US" dirty="0">
              <a:latin typeface="+mn-lt"/>
            </a:endParaRPr>
          </a:p>
        </p:txBody>
      </p:sp>
    </p:spTree>
    <p:extLst>
      <p:ext uri="{BB962C8B-B14F-4D97-AF65-F5344CB8AC3E}">
        <p14:creationId xmlns:p14="http://schemas.microsoft.com/office/powerpoint/2010/main" val="4809926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Outline </a:t>
            </a:r>
            <a:r>
              <a:rPr lang="en-US" sz="2000" b="0" dirty="0" smtClean="0"/>
              <a:t>(2 </a:t>
            </a:r>
            <a:r>
              <a:rPr lang="en-US" sz="2000" b="0" dirty="0"/>
              <a:t>of 7)</a:t>
            </a:r>
            <a:endParaRPr lang="en-US" dirty="0"/>
          </a:p>
        </p:txBody>
      </p:sp>
      <p:sp>
        <p:nvSpPr>
          <p:cNvPr id="3" name="Text Placeholder 2"/>
          <p:cNvSpPr>
            <a:spLocks noGrp="1"/>
          </p:cNvSpPr>
          <p:nvPr>
            <p:ph type="body" idx="1"/>
          </p:nvPr>
        </p:nvSpPr>
        <p:spPr/>
        <p:txBody>
          <a:bodyPr/>
          <a:lstStyle/>
          <a:p>
            <a:pPr marL="0" indent="0">
              <a:spcBef>
                <a:spcPts val="1200"/>
              </a:spcBef>
              <a:buNone/>
            </a:pPr>
            <a:r>
              <a:rPr lang="en-US" sz="2400" b="1" dirty="0">
                <a:solidFill>
                  <a:schemeClr val="tx2"/>
                </a:solidFill>
                <a:latin typeface="+mn-lt"/>
              </a:rPr>
              <a:t>7.4</a:t>
            </a:r>
            <a:r>
              <a:rPr lang="en-US" sz="2400" b="1" dirty="0">
                <a:latin typeface="+mn-lt"/>
              </a:rPr>
              <a:t> </a:t>
            </a:r>
            <a:r>
              <a:rPr lang="en-US" sz="2400" dirty="0">
                <a:latin typeface="+mn-lt"/>
              </a:rPr>
              <a:t>Methods with Multiple Parameters</a:t>
            </a:r>
          </a:p>
          <a:p>
            <a:pPr marL="486000" lvl="1" indent="0">
              <a:buNone/>
            </a:pPr>
            <a:r>
              <a:rPr lang="en-US" sz="2400" dirty="0">
                <a:solidFill>
                  <a:schemeClr val="tx2"/>
                </a:solidFill>
                <a:latin typeface="+mn-lt"/>
              </a:rPr>
              <a:t>7.4.1</a:t>
            </a:r>
            <a:r>
              <a:rPr lang="en-US" sz="2400" dirty="0">
                <a:latin typeface="+mn-lt"/>
              </a:rPr>
              <a:t> Keyword </a:t>
            </a:r>
            <a:r>
              <a:rPr lang="en-US" sz="2400" dirty="0">
                <a:latin typeface="Consolas" panose="020B0609020204030204" pitchFamily="49" charset="0"/>
                <a:cs typeface="Consolas" panose="020B0609020204030204" pitchFamily="49" charset="0"/>
              </a:rPr>
              <a:t>static</a:t>
            </a:r>
          </a:p>
          <a:p>
            <a:pPr marL="486000" lvl="1" indent="0">
              <a:buNone/>
            </a:pPr>
            <a:r>
              <a:rPr lang="en-US" sz="2400" dirty="0">
                <a:solidFill>
                  <a:schemeClr val="tx2"/>
                </a:solidFill>
                <a:latin typeface="+mn-lt"/>
              </a:rPr>
              <a:t>7.4.2</a:t>
            </a:r>
            <a:r>
              <a:rPr lang="en-US" sz="2400" dirty="0">
                <a:latin typeface="+mn-lt"/>
              </a:rPr>
              <a:t> Method </a:t>
            </a:r>
            <a:r>
              <a:rPr lang="en-US" sz="2400" dirty="0">
                <a:latin typeface="Consolas" panose="020B0609020204030204" pitchFamily="49" charset="0"/>
                <a:cs typeface="Consolas" panose="020B0609020204030204" pitchFamily="49" charset="0"/>
              </a:rPr>
              <a:t>Maximum</a:t>
            </a:r>
          </a:p>
          <a:p>
            <a:pPr marL="486000" lvl="1" indent="0">
              <a:buNone/>
            </a:pPr>
            <a:r>
              <a:rPr lang="en-US" sz="2400" dirty="0">
                <a:solidFill>
                  <a:schemeClr val="tx2"/>
                </a:solidFill>
                <a:latin typeface="+mn-lt"/>
              </a:rPr>
              <a:t>7.4.3</a:t>
            </a:r>
            <a:r>
              <a:rPr lang="en-US" sz="2400" dirty="0">
                <a:latin typeface="+mn-lt"/>
              </a:rPr>
              <a:t> Assembling </a:t>
            </a:r>
            <a:r>
              <a:rPr lang="en-US" sz="2400" dirty="0">
                <a:latin typeface="Consolas" panose="020B0609020204030204" pitchFamily="49" charset="0"/>
                <a:cs typeface="Consolas" panose="020B0609020204030204" pitchFamily="49" charset="0"/>
              </a:rPr>
              <a:t>strings</a:t>
            </a:r>
            <a:r>
              <a:rPr lang="en-US" sz="2400" dirty="0">
                <a:latin typeface="+mn-lt"/>
              </a:rPr>
              <a:t> </a:t>
            </a:r>
            <a:r>
              <a:rPr lang="en-US" sz="2400" dirty="0" smtClean="0">
                <a:latin typeface="+mn-lt"/>
              </a:rPr>
              <a:t>with Concatenation</a:t>
            </a:r>
            <a:endParaRPr lang="en-US" sz="2400" dirty="0">
              <a:latin typeface="+mn-lt"/>
            </a:endParaRPr>
          </a:p>
          <a:p>
            <a:pPr marL="486000" lvl="1" indent="0">
              <a:buNone/>
            </a:pPr>
            <a:r>
              <a:rPr lang="en-US" sz="2400" dirty="0">
                <a:solidFill>
                  <a:schemeClr val="tx2"/>
                </a:solidFill>
                <a:latin typeface="+mn-lt"/>
              </a:rPr>
              <a:t>7.4.4</a:t>
            </a:r>
            <a:r>
              <a:rPr lang="en-US" sz="2400" dirty="0">
                <a:latin typeface="+mn-lt"/>
              </a:rPr>
              <a:t> Breaking Apart Large </a:t>
            </a:r>
            <a:r>
              <a:rPr lang="en-US" sz="2400" dirty="0" smtClean="0">
                <a:latin typeface="Consolas" panose="020B0609020204030204" pitchFamily="49" charset="0"/>
                <a:cs typeface="Consolas" panose="020B0609020204030204" pitchFamily="49" charset="0"/>
              </a:rPr>
              <a:t>string</a:t>
            </a:r>
            <a:r>
              <a:rPr lang="en-US" sz="2400" dirty="0" smtClean="0">
                <a:latin typeface="+mn-lt"/>
              </a:rPr>
              <a:t> </a:t>
            </a:r>
            <a:r>
              <a:rPr lang="en-US" sz="2400" dirty="0">
                <a:latin typeface="+mn-lt"/>
              </a:rPr>
              <a:t>Literals</a:t>
            </a:r>
          </a:p>
          <a:p>
            <a:pPr marL="486000" lvl="1" indent="0">
              <a:buNone/>
            </a:pPr>
            <a:r>
              <a:rPr lang="en-US" sz="2400" dirty="0">
                <a:solidFill>
                  <a:schemeClr val="tx2"/>
                </a:solidFill>
                <a:latin typeface="+mn-lt"/>
              </a:rPr>
              <a:t>7.4.5</a:t>
            </a:r>
            <a:r>
              <a:rPr lang="en-US" sz="2400" dirty="0">
                <a:latin typeface="+mn-lt"/>
              </a:rPr>
              <a:t> When to Declare Variables as Fields</a:t>
            </a:r>
          </a:p>
          <a:p>
            <a:pPr marL="486000" lvl="1" indent="0">
              <a:buNone/>
            </a:pPr>
            <a:r>
              <a:rPr lang="en-US" sz="2400" dirty="0">
                <a:solidFill>
                  <a:schemeClr val="tx2"/>
                </a:solidFill>
                <a:latin typeface="+mn-lt"/>
              </a:rPr>
              <a:t>7.4.6</a:t>
            </a:r>
            <a:r>
              <a:rPr lang="en-US" sz="2400" dirty="0">
                <a:latin typeface="+mn-lt"/>
              </a:rPr>
              <a:t> Implementing Method </a:t>
            </a:r>
            <a:r>
              <a:rPr lang="en-US" sz="2400" dirty="0">
                <a:latin typeface="Consolas" panose="020B0609020204030204" pitchFamily="49" charset="0"/>
                <a:cs typeface="Consolas" panose="020B0609020204030204" pitchFamily="49" charset="0"/>
              </a:rPr>
              <a:t>Maximum</a:t>
            </a:r>
            <a:r>
              <a:rPr lang="en-US" sz="2400" dirty="0">
                <a:latin typeface="+mn-lt"/>
              </a:rPr>
              <a:t> </a:t>
            </a:r>
            <a:r>
              <a:rPr lang="en-US" sz="2400" dirty="0" smtClean="0">
                <a:latin typeface="+mn-lt"/>
              </a:rPr>
              <a:t>by Reusing </a:t>
            </a:r>
            <a:r>
              <a:rPr lang="en-US" sz="2400" dirty="0">
                <a:latin typeface="+mn-lt"/>
              </a:rPr>
              <a:t>Method </a:t>
            </a:r>
            <a:r>
              <a:rPr lang="en-US" sz="2400" dirty="0">
                <a:latin typeface="Consolas" panose="020B0609020204030204" pitchFamily="49" charset="0"/>
                <a:cs typeface="Consolas" panose="020B0609020204030204" pitchFamily="49" charset="0"/>
              </a:rPr>
              <a:t>Math.Max</a:t>
            </a:r>
          </a:p>
          <a:p>
            <a:pPr marL="0" indent="0">
              <a:spcBef>
                <a:spcPts val="1200"/>
              </a:spcBef>
              <a:buNone/>
            </a:pPr>
            <a:r>
              <a:rPr lang="en-US" sz="2400" b="1" dirty="0">
                <a:solidFill>
                  <a:schemeClr val="tx2"/>
                </a:solidFill>
                <a:latin typeface="+mn-lt"/>
              </a:rPr>
              <a:t>7.5</a:t>
            </a:r>
            <a:r>
              <a:rPr lang="en-US" sz="2400" b="1" dirty="0">
                <a:latin typeface="+mn-lt"/>
              </a:rPr>
              <a:t> </a:t>
            </a:r>
            <a:r>
              <a:rPr lang="en-US" sz="2400" dirty="0">
                <a:latin typeface="+mn-lt"/>
              </a:rPr>
              <a:t>Notes on Using </a:t>
            </a:r>
            <a:r>
              <a:rPr lang="en-US" sz="2400" dirty="0" smtClean="0">
                <a:latin typeface="+mn-lt"/>
              </a:rPr>
              <a:t>Methods</a:t>
            </a:r>
            <a:endParaRPr lang="en-US" sz="2400" dirty="0">
              <a:latin typeface="+mn-lt"/>
            </a:endParaRPr>
          </a:p>
        </p:txBody>
      </p:sp>
    </p:spTree>
    <p:extLst>
      <p:ext uri="{BB962C8B-B14F-4D97-AF65-F5344CB8AC3E}">
        <p14:creationId xmlns:p14="http://schemas.microsoft.com/office/powerpoint/2010/main" val="29503890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7.6.1 Promotion Rules</a:t>
            </a:r>
          </a:p>
        </p:txBody>
      </p:sp>
      <p:sp>
        <p:nvSpPr>
          <p:cNvPr id="3" name="Text Placeholder 2"/>
          <p:cNvSpPr>
            <a:spLocks noGrp="1"/>
          </p:cNvSpPr>
          <p:nvPr>
            <p:ph type="body" idx="1"/>
          </p:nvPr>
        </p:nvSpPr>
        <p:spPr/>
        <p:txBody>
          <a:bodyPr/>
          <a:lstStyle/>
          <a:p>
            <a:r>
              <a:rPr lang="en-US" sz="2400" dirty="0">
                <a:latin typeface="+mn-lt"/>
              </a:rPr>
              <a:t>Figure 7.4 lists the simple types alphabetically and the types to which each can be promoted.</a:t>
            </a:r>
          </a:p>
        </p:txBody>
      </p:sp>
    </p:spTree>
    <p:extLst>
      <p:ext uri="{BB962C8B-B14F-4D97-AF65-F5344CB8AC3E}">
        <p14:creationId xmlns:p14="http://schemas.microsoft.com/office/powerpoint/2010/main" val="103802364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7.4 </a:t>
            </a:r>
            <a:r>
              <a:rPr lang="en-US" dirty="0"/>
              <a:t>Implicit Conversions Between Simple Types</a:t>
            </a:r>
          </a:p>
        </p:txBody>
      </p:sp>
      <p:graphicFrame>
        <p:nvGraphicFramePr>
          <p:cNvPr id="4" name="Table 3" descr="A table titled, implicit conversions between simple types. The table has 13 rows and 2 columns. The columns have the following headings from left to right: type, conversion types. The row entries are as follows. Row 1. Type: bool. Conversion types: no possible implicit conversions to other simple types. Row 2. Type: byte. Conversion types: u short, comma, short, comma, u i n t, comma, i n t, comma, u long, comma, long, comma, decimal, comma, float or double. Row 3. Type: c h a r. Conversion types: u short, comma, i n t, comma, u i n t, comma, long, comma, u long, comma, decimal, comma, float or double. Row 4. Type: decimal. Conversion types: no possible implicit conversions to other simple types. Row 5. Type: double. Conversion types: no possible implicit conversions to other simple types. Row 6. Type: float. Conversion types: double. Row 7. Type, i n t. Conversion types: long, comma, decimal, comma, float or double. Row 8. Type, long. Conversion types: decimal, comma, float or double. Row 9. Type: s byte. Conversion types: short, comma, i n t, comma, long, comma, decimal, comma, float or double. Row 10. Type: short. Conversion types: i n t, comma, long, comma, decimal, comma, float or double. Row 11. Type: u i n t. Conversion types: u long, comma, long, comma, decimal, comma, float or double. Row 12. Type: u long. Conversion types: decimal, comma, float or double. Row 13. Type: u short. Conversion types: u i n t, comma, i n t, comma, u long, comma, long, comma, decimal, comma, float or double."/>
          <p:cNvGraphicFramePr>
            <a:graphicFrameLocks noGrp="1"/>
          </p:cNvGraphicFramePr>
          <p:nvPr>
            <p:extLst>
              <p:ext uri="{D42A27DB-BD31-4B8C-83A1-F6EECF244321}">
                <p14:modId xmlns:p14="http://schemas.microsoft.com/office/powerpoint/2010/main" val="4229793200"/>
              </p:ext>
            </p:extLst>
          </p:nvPr>
        </p:nvGraphicFramePr>
        <p:xfrm>
          <a:off x="874294" y="1533511"/>
          <a:ext cx="7395411" cy="4693920"/>
        </p:xfrm>
        <a:graphic>
          <a:graphicData uri="http://schemas.openxmlformats.org/drawingml/2006/table">
            <a:tbl>
              <a:tblPr firstRow="1" bandRow="1">
                <a:tableStyleId>{2D5ABB26-0587-4C30-8999-92F81FD0307C}</a:tableStyleId>
              </a:tblPr>
              <a:tblGrid>
                <a:gridCol w="1012003">
                  <a:extLst>
                    <a:ext uri="{9D8B030D-6E8A-4147-A177-3AD203B41FA5}">
                      <a16:colId xmlns:a16="http://schemas.microsoft.com/office/drawing/2014/main" val="1807236708"/>
                    </a:ext>
                  </a:extLst>
                </a:gridCol>
                <a:gridCol w="6383408">
                  <a:extLst>
                    <a:ext uri="{9D8B030D-6E8A-4147-A177-3AD203B41FA5}">
                      <a16:colId xmlns:a16="http://schemas.microsoft.com/office/drawing/2014/main" val="3726841636"/>
                    </a:ext>
                  </a:extLst>
                </a:gridCol>
              </a:tblGrid>
              <a:tr h="0">
                <a:tc>
                  <a:txBody>
                    <a:bodyPr/>
                    <a:lstStyle/>
                    <a:p>
                      <a:r>
                        <a:rPr lang="en-US" sz="1600" b="1" i="0" u="none" strike="noStrike" cap="none" baseline="0" dirty="0" smtClean="0">
                          <a:solidFill>
                            <a:schemeClr val="tx1"/>
                          </a:solidFill>
                          <a:latin typeface="+mn-lt"/>
                          <a:ea typeface="+mn-ea"/>
                          <a:cs typeface="+mn-cs"/>
                          <a:sym typeface="Arial"/>
                        </a:rPr>
                        <a:t>Type</a:t>
                      </a:r>
                      <a:endParaRPr 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i="0" u="none" strike="noStrike" cap="none" baseline="0" dirty="0" smtClean="0">
                          <a:solidFill>
                            <a:schemeClr val="tx1"/>
                          </a:solidFill>
                          <a:latin typeface="+mn-lt"/>
                          <a:ea typeface="+mn-ea"/>
                          <a:cs typeface="+mn-cs"/>
                          <a:sym typeface="Arial"/>
                        </a:rPr>
                        <a:t>Conversion types</a:t>
                      </a:r>
                      <a:endParaRPr 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2923454"/>
                  </a:ext>
                </a:extLst>
              </a:tr>
              <a:tr h="0">
                <a:tc>
                  <a:txBody>
                    <a:bodyPr/>
                    <a:lstStyle/>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bool</a:t>
                      </a:r>
                      <a:endParaRPr lang="en-US"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no possible implicit conversions to other simple types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1112869"/>
                  </a:ext>
                </a:extLst>
              </a:tr>
              <a:tr h="0">
                <a:tc>
                  <a:txBody>
                    <a:bodyPr/>
                    <a:lstStyle/>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byte</a:t>
                      </a:r>
                      <a:endParaRPr lang="en-US"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ushort</a:t>
                      </a:r>
                      <a:r>
                        <a:rPr lang="en-US" sz="1600" b="0" i="0" u="none" strike="noStrike" cap="none" baseline="0" dirty="0" smtClean="0">
                          <a:solidFill>
                            <a:schemeClr val="tx1"/>
                          </a:solidFill>
                          <a:latin typeface="+mn-lt"/>
                          <a:ea typeface="+mn-ea"/>
                          <a:cs typeface="Consolas" panose="020B0609020204030204" pitchFamily="49" charset="0"/>
                          <a:sym typeface="Arial"/>
                        </a:rPr>
                        <a:t>, </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short</a:t>
                      </a:r>
                      <a:r>
                        <a:rPr lang="en-US" sz="1600" b="0" i="0" u="none" strike="noStrike" cap="none" baseline="0" dirty="0" smtClean="0">
                          <a:solidFill>
                            <a:schemeClr val="tx1"/>
                          </a:solidFill>
                          <a:latin typeface="+mn-lt"/>
                          <a:ea typeface="+mn-ea"/>
                          <a:cs typeface="Consolas" panose="020B0609020204030204" pitchFamily="49" charset="0"/>
                          <a:sym typeface="Arial"/>
                        </a:rPr>
                        <a:t>, </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uint</a:t>
                      </a:r>
                      <a:r>
                        <a:rPr lang="en-US" sz="1600" b="0" i="0" u="none" strike="noStrike" cap="none" baseline="0" dirty="0" smtClean="0">
                          <a:solidFill>
                            <a:schemeClr val="tx1"/>
                          </a:solidFill>
                          <a:latin typeface="+mn-lt"/>
                          <a:ea typeface="+mn-ea"/>
                          <a:cs typeface="Consolas" panose="020B0609020204030204" pitchFamily="49" charset="0"/>
                          <a:sym typeface="Arial"/>
                        </a:rPr>
                        <a:t>, </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int</a:t>
                      </a:r>
                      <a:r>
                        <a:rPr lang="en-US" sz="1600" b="0" i="0" u="none" strike="noStrike" cap="none" baseline="0" dirty="0" smtClean="0">
                          <a:solidFill>
                            <a:schemeClr val="tx1"/>
                          </a:solidFill>
                          <a:latin typeface="+mn-lt"/>
                          <a:ea typeface="+mn-ea"/>
                          <a:cs typeface="Consolas" panose="020B0609020204030204" pitchFamily="49" charset="0"/>
                          <a:sym typeface="Arial"/>
                        </a:rPr>
                        <a:t>, </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ulong</a:t>
                      </a:r>
                      <a:r>
                        <a:rPr lang="en-US" sz="1600" b="0" i="0" u="none" strike="noStrike" cap="none" baseline="0" dirty="0" smtClean="0">
                          <a:solidFill>
                            <a:schemeClr val="tx1"/>
                          </a:solidFill>
                          <a:latin typeface="+mn-lt"/>
                          <a:ea typeface="+mn-ea"/>
                          <a:cs typeface="Consolas" panose="020B0609020204030204" pitchFamily="49" charset="0"/>
                          <a:sym typeface="Arial"/>
                        </a:rPr>
                        <a:t>, </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long</a:t>
                      </a:r>
                      <a:r>
                        <a:rPr lang="en-US" sz="1600" b="0" i="0" u="none" strike="noStrike" cap="none" baseline="0" dirty="0" smtClean="0">
                          <a:solidFill>
                            <a:schemeClr val="tx1"/>
                          </a:solidFill>
                          <a:latin typeface="+mn-lt"/>
                          <a:ea typeface="+mn-ea"/>
                          <a:cs typeface="Consolas" panose="020B0609020204030204" pitchFamily="49" charset="0"/>
                          <a:sym typeface="Arial"/>
                        </a:rPr>
                        <a:t>, </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decimal</a:t>
                      </a:r>
                      <a:r>
                        <a:rPr lang="en-US" sz="1600" b="0" i="0" u="none" strike="noStrike" cap="none" baseline="0" dirty="0" smtClean="0">
                          <a:solidFill>
                            <a:schemeClr val="tx1"/>
                          </a:solidFill>
                          <a:latin typeface="+mn-lt"/>
                          <a:ea typeface="+mn-ea"/>
                          <a:cs typeface="Consolas" panose="020B0609020204030204" pitchFamily="49" charset="0"/>
                          <a:sym typeface="Arial"/>
                        </a:rPr>
                        <a:t>, </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float</a:t>
                      </a:r>
                      <a:r>
                        <a:rPr lang="en-US" sz="1600" b="0" i="0" u="none" strike="noStrike" cap="none" baseline="0" dirty="0" smtClean="0">
                          <a:solidFill>
                            <a:schemeClr val="tx1"/>
                          </a:solidFill>
                          <a:latin typeface="+mn-lt"/>
                          <a:ea typeface="+mn-ea"/>
                          <a:cs typeface="+mn-cs"/>
                          <a:sym typeface="Arial"/>
                        </a:rPr>
                        <a:t> or </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double</a:t>
                      </a:r>
                      <a:endParaRPr lang="en-US"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8435916"/>
                  </a:ext>
                </a:extLst>
              </a:tr>
              <a:tr h="0">
                <a:tc>
                  <a:txBody>
                    <a:bodyPr/>
                    <a:lstStyle/>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char</a:t>
                      </a:r>
                      <a:endParaRPr lang="en-US"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ushort</a:t>
                      </a:r>
                      <a:r>
                        <a:rPr lang="en-US" sz="1600" b="0" i="0" u="none" strike="noStrike" cap="none" baseline="0" dirty="0" smtClean="0">
                          <a:solidFill>
                            <a:schemeClr val="tx1"/>
                          </a:solidFill>
                          <a:latin typeface="+mn-lt"/>
                          <a:ea typeface="+mn-ea"/>
                          <a:cs typeface="Consolas" panose="020B0609020204030204" pitchFamily="49" charset="0"/>
                          <a:sym typeface="Arial"/>
                        </a:rPr>
                        <a:t>, </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int</a:t>
                      </a:r>
                      <a:r>
                        <a:rPr lang="en-US" sz="1600" b="0" i="0" u="none" strike="noStrike" cap="none" baseline="0" dirty="0" smtClean="0">
                          <a:solidFill>
                            <a:schemeClr val="tx1"/>
                          </a:solidFill>
                          <a:latin typeface="+mn-lt"/>
                          <a:ea typeface="+mn-ea"/>
                          <a:cs typeface="Consolas" panose="020B0609020204030204" pitchFamily="49" charset="0"/>
                          <a:sym typeface="Arial"/>
                        </a:rPr>
                        <a:t>, </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uint</a:t>
                      </a:r>
                      <a:r>
                        <a:rPr lang="en-US" sz="1600" b="0" i="0" u="none" strike="noStrike" cap="none" baseline="0" dirty="0" smtClean="0">
                          <a:solidFill>
                            <a:schemeClr val="tx1"/>
                          </a:solidFill>
                          <a:latin typeface="+mn-lt"/>
                          <a:ea typeface="+mn-ea"/>
                          <a:cs typeface="Consolas" panose="020B0609020204030204" pitchFamily="49" charset="0"/>
                          <a:sym typeface="Arial"/>
                        </a:rPr>
                        <a:t>, </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long</a:t>
                      </a:r>
                      <a:r>
                        <a:rPr lang="en-US" sz="1600" b="0" i="0" u="none" strike="noStrike" cap="none" baseline="0" dirty="0" smtClean="0">
                          <a:solidFill>
                            <a:schemeClr val="tx1"/>
                          </a:solidFill>
                          <a:latin typeface="+mn-lt"/>
                          <a:ea typeface="+mn-ea"/>
                          <a:cs typeface="Consolas" panose="020B0609020204030204" pitchFamily="49" charset="0"/>
                          <a:sym typeface="Arial"/>
                        </a:rPr>
                        <a:t>, </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ulong</a:t>
                      </a:r>
                      <a:r>
                        <a:rPr lang="en-US" sz="1600" b="0" i="0" u="none" strike="noStrike" cap="none" baseline="0" dirty="0" smtClean="0">
                          <a:solidFill>
                            <a:schemeClr val="tx1"/>
                          </a:solidFill>
                          <a:latin typeface="+mn-lt"/>
                          <a:ea typeface="+mn-ea"/>
                          <a:cs typeface="Consolas" panose="020B0609020204030204" pitchFamily="49" charset="0"/>
                          <a:sym typeface="Arial"/>
                        </a:rPr>
                        <a:t>, </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decimal</a:t>
                      </a:r>
                      <a:r>
                        <a:rPr lang="en-US" sz="1600" b="0" i="0" u="none" strike="noStrike" cap="none" baseline="0" dirty="0" smtClean="0">
                          <a:solidFill>
                            <a:schemeClr val="tx1"/>
                          </a:solidFill>
                          <a:latin typeface="+mn-lt"/>
                          <a:ea typeface="+mn-ea"/>
                          <a:cs typeface="Consolas" panose="020B0609020204030204" pitchFamily="49" charset="0"/>
                          <a:sym typeface="Arial"/>
                        </a:rPr>
                        <a:t>, </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float</a:t>
                      </a:r>
                      <a:r>
                        <a:rPr lang="en-US" sz="1600" b="0" i="0" u="none" strike="noStrike" cap="none" baseline="0" dirty="0" smtClean="0">
                          <a:solidFill>
                            <a:schemeClr val="tx1"/>
                          </a:solidFill>
                          <a:latin typeface="+mn-lt"/>
                          <a:ea typeface="+mn-ea"/>
                          <a:cs typeface="+mn-cs"/>
                          <a:sym typeface="Arial"/>
                        </a:rPr>
                        <a:t> or </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double</a:t>
                      </a:r>
                      <a:endParaRPr lang="en-US"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0320571"/>
                  </a:ext>
                </a:extLst>
              </a:tr>
              <a:tr h="0">
                <a:tc>
                  <a:txBody>
                    <a:bodyPr/>
                    <a:lstStyle/>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decimal</a:t>
                      </a:r>
                      <a:endParaRPr lang="en-US"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no possible implicit conversions to other simple types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7730764"/>
                  </a:ext>
                </a:extLst>
              </a:tr>
              <a:tr h="0">
                <a:tc>
                  <a:txBody>
                    <a:bodyPr/>
                    <a:lstStyle/>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double</a:t>
                      </a:r>
                      <a:endParaRPr lang="en-US"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no possible implicit conversions to other simple types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2572711"/>
                  </a:ext>
                </a:extLst>
              </a:tr>
              <a:tr h="0">
                <a:tc>
                  <a:txBody>
                    <a:bodyPr/>
                    <a:lstStyle/>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float</a:t>
                      </a:r>
                      <a:endParaRPr lang="en-US"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double</a:t>
                      </a:r>
                      <a:endParaRPr lang="en-US"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3226482"/>
                  </a:ext>
                </a:extLst>
              </a:tr>
              <a:tr h="0">
                <a:tc>
                  <a:txBody>
                    <a:bodyPr/>
                    <a:lstStyle/>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int</a:t>
                      </a:r>
                      <a:endParaRPr lang="en-US"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long</a:t>
                      </a:r>
                      <a:r>
                        <a:rPr lang="en-US" sz="16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decimal</a:t>
                      </a:r>
                      <a:r>
                        <a:rPr lang="en-US" sz="16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float</a:t>
                      </a:r>
                      <a:r>
                        <a:rPr lang="en-US" sz="1600" b="0" i="0" u="none" strike="noStrike" cap="none" baseline="0" dirty="0" smtClean="0">
                          <a:solidFill>
                            <a:schemeClr val="tx1"/>
                          </a:solidFill>
                          <a:latin typeface="+mn-lt"/>
                          <a:ea typeface="+mn-ea"/>
                          <a:cs typeface="+mn-cs"/>
                          <a:sym typeface="Arial"/>
                        </a:rPr>
                        <a:t> or </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double</a:t>
                      </a:r>
                      <a:endParaRPr lang="en-US"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737828"/>
                  </a:ext>
                </a:extLst>
              </a:tr>
              <a:tr h="0">
                <a:tc>
                  <a:txBody>
                    <a:bodyPr/>
                    <a:lstStyle/>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long</a:t>
                      </a:r>
                      <a:endParaRPr lang="en-US"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decimal</a:t>
                      </a:r>
                      <a:r>
                        <a:rPr lang="en-US" sz="16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float</a:t>
                      </a:r>
                      <a:r>
                        <a:rPr lang="en-US" sz="1600" b="0" i="0" u="none" strike="noStrike" cap="none" baseline="0" dirty="0" smtClean="0">
                          <a:solidFill>
                            <a:schemeClr val="tx1"/>
                          </a:solidFill>
                          <a:latin typeface="+mn-lt"/>
                          <a:ea typeface="+mn-ea"/>
                          <a:cs typeface="+mn-cs"/>
                          <a:sym typeface="Arial"/>
                        </a:rPr>
                        <a:t> or </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double</a:t>
                      </a:r>
                      <a:endParaRPr lang="en-US"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1660656"/>
                  </a:ext>
                </a:extLst>
              </a:tr>
              <a:tr h="0">
                <a:tc>
                  <a:txBody>
                    <a:bodyPr/>
                    <a:lstStyle/>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sbyte</a:t>
                      </a:r>
                      <a:endParaRPr lang="en-US"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short</a:t>
                      </a:r>
                      <a:r>
                        <a:rPr lang="en-US" sz="16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int</a:t>
                      </a:r>
                      <a:r>
                        <a:rPr lang="en-US" sz="16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long</a:t>
                      </a:r>
                      <a:r>
                        <a:rPr lang="en-US" sz="16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decimal</a:t>
                      </a:r>
                      <a:r>
                        <a:rPr lang="en-US" sz="16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float</a:t>
                      </a:r>
                      <a:r>
                        <a:rPr lang="en-US" sz="1600" b="0" i="0" u="none" strike="noStrike" cap="none" baseline="0" dirty="0" smtClean="0">
                          <a:solidFill>
                            <a:schemeClr val="tx1"/>
                          </a:solidFill>
                          <a:latin typeface="+mn-lt"/>
                          <a:ea typeface="+mn-ea"/>
                          <a:cs typeface="+mn-cs"/>
                          <a:sym typeface="Arial"/>
                        </a:rPr>
                        <a:t> or </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double</a:t>
                      </a:r>
                      <a:endParaRPr lang="en-US"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55442880"/>
                  </a:ext>
                </a:extLst>
              </a:tr>
              <a:tr h="0">
                <a:tc>
                  <a:txBody>
                    <a:bodyPr/>
                    <a:lstStyle/>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short</a:t>
                      </a:r>
                      <a:endParaRPr lang="en-US"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int</a:t>
                      </a:r>
                      <a:r>
                        <a:rPr lang="en-US" sz="16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long</a:t>
                      </a:r>
                      <a:r>
                        <a:rPr lang="en-US" sz="16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decimal</a:t>
                      </a:r>
                      <a:r>
                        <a:rPr lang="en-US" sz="16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float</a:t>
                      </a:r>
                      <a:r>
                        <a:rPr lang="en-US" sz="1600" b="0" i="0" u="none" strike="noStrike" cap="none" baseline="0" dirty="0" smtClean="0">
                          <a:solidFill>
                            <a:schemeClr val="tx1"/>
                          </a:solidFill>
                          <a:latin typeface="+mn-lt"/>
                          <a:ea typeface="+mn-ea"/>
                          <a:cs typeface="+mn-cs"/>
                          <a:sym typeface="Arial"/>
                        </a:rPr>
                        <a:t> or </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double</a:t>
                      </a:r>
                      <a:endParaRPr lang="en-US"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3124955"/>
                  </a:ext>
                </a:extLst>
              </a:tr>
              <a:tr h="0">
                <a:tc>
                  <a:txBody>
                    <a:bodyPr/>
                    <a:lstStyle/>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uint</a:t>
                      </a:r>
                      <a:endParaRPr lang="en-US"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ulong</a:t>
                      </a:r>
                      <a:r>
                        <a:rPr lang="en-US" sz="16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long</a:t>
                      </a:r>
                      <a:r>
                        <a:rPr lang="en-US" sz="16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decimal</a:t>
                      </a:r>
                      <a:r>
                        <a:rPr lang="en-US" sz="16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float</a:t>
                      </a:r>
                      <a:r>
                        <a:rPr lang="en-US" sz="1600" b="0" i="0" u="none" strike="noStrike" cap="none" baseline="0" dirty="0" smtClean="0">
                          <a:solidFill>
                            <a:schemeClr val="tx1"/>
                          </a:solidFill>
                          <a:latin typeface="+mn-lt"/>
                          <a:ea typeface="+mn-ea"/>
                          <a:cs typeface="+mn-cs"/>
                          <a:sym typeface="Arial"/>
                        </a:rPr>
                        <a:t> or </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double</a:t>
                      </a:r>
                      <a:endParaRPr lang="en-US"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1141552"/>
                  </a:ext>
                </a:extLst>
              </a:tr>
              <a:tr h="0">
                <a:tc>
                  <a:txBody>
                    <a:bodyPr/>
                    <a:lstStyle/>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ulong</a:t>
                      </a:r>
                      <a:endParaRPr lang="en-US"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decimal</a:t>
                      </a:r>
                      <a:r>
                        <a:rPr lang="en-US" sz="16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float</a:t>
                      </a:r>
                      <a:r>
                        <a:rPr lang="en-US" sz="1600" b="0" i="0" u="none" strike="noStrike" cap="none" baseline="0" dirty="0" smtClean="0">
                          <a:solidFill>
                            <a:schemeClr val="tx1"/>
                          </a:solidFill>
                          <a:latin typeface="+mn-lt"/>
                          <a:ea typeface="+mn-ea"/>
                          <a:cs typeface="+mn-cs"/>
                          <a:sym typeface="Arial"/>
                        </a:rPr>
                        <a:t> or </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double</a:t>
                      </a:r>
                      <a:endParaRPr lang="en-US"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2691330"/>
                  </a:ext>
                </a:extLst>
              </a:tr>
              <a:tr h="0">
                <a:tc>
                  <a:txBody>
                    <a:bodyPr/>
                    <a:lstStyle/>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ushort</a:t>
                      </a:r>
                      <a:endParaRPr lang="en-US"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uint</a:t>
                      </a:r>
                      <a:r>
                        <a:rPr lang="en-US" sz="16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int</a:t>
                      </a:r>
                      <a:r>
                        <a:rPr lang="en-US" sz="16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ulong</a:t>
                      </a:r>
                      <a:r>
                        <a:rPr lang="en-US" sz="16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long</a:t>
                      </a:r>
                      <a:r>
                        <a:rPr lang="en-US" sz="16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decimal</a:t>
                      </a:r>
                      <a:r>
                        <a:rPr lang="en-US" sz="16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float</a:t>
                      </a:r>
                      <a:r>
                        <a:rPr lang="en-US" sz="1600" b="0" i="0" u="none" strike="noStrike" cap="none" baseline="0" dirty="0" smtClean="0">
                          <a:solidFill>
                            <a:schemeClr val="tx1"/>
                          </a:solidFill>
                          <a:latin typeface="+mn-lt"/>
                          <a:ea typeface="+mn-ea"/>
                          <a:cs typeface="Consolas" panose="020B0609020204030204" pitchFamily="49" charset="0"/>
                          <a:sym typeface="Arial"/>
                        </a:rPr>
                        <a:t> </a:t>
                      </a:r>
                      <a:r>
                        <a:rPr lang="en-US" sz="1600" b="0" i="0" u="none" strike="noStrike" cap="none" baseline="0" dirty="0" smtClean="0">
                          <a:solidFill>
                            <a:schemeClr val="tx1"/>
                          </a:solidFill>
                          <a:latin typeface="+mn-lt"/>
                          <a:ea typeface="+mn-ea"/>
                          <a:cs typeface="+mn-cs"/>
                          <a:sym typeface="Arial"/>
                        </a:rPr>
                        <a:t>or </a:t>
                      </a:r>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double</a:t>
                      </a:r>
                      <a:endParaRPr lang="en-US" sz="16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9539027"/>
                  </a:ext>
                </a:extLst>
              </a:tr>
            </a:tbl>
          </a:graphicData>
        </a:graphic>
      </p:graphicFrame>
    </p:spTree>
    <p:extLst>
      <p:ext uri="{BB962C8B-B14F-4D97-AF65-F5344CB8AC3E}">
        <p14:creationId xmlns:p14="http://schemas.microsoft.com/office/powerpoint/2010/main" val="47401784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7.6.2 Sometimes Explicit Casts Are </a:t>
            </a:r>
            <a:r>
              <a:rPr lang="en-US" dirty="0" smtClean="0"/>
              <a:t>Required</a:t>
            </a:r>
            <a:endParaRPr lang="en-US" dirty="0"/>
          </a:p>
        </p:txBody>
      </p:sp>
      <p:sp>
        <p:nvSpPr>
          <p:cNvPr id="3" name="Text Placeholder 2"/>
          <p:cNvSpPr>
            <a:spLocks noGrp="1"/>
          </p:cNvSpPr>
          <p:nvPr>
            <p:ph type="body" idx="1"/>
          </p:nvPr>
        </p:nvSpPr>
        <p:spPr/>
        <p:txBody>
          <a:bodyPr/>
          <a:lstStyle/>
          <a:p>
            <a:r>
              <a:rPr lang="en-US" sz="2400" dirty="0">
                <a:latin typeface="+mn-lt"/>
              </a:rPr>
              <a:t>All simple types can also be implicitly converted to type object.</a:t>
            </a:r>
          </a:p>
          <a:p>
            <a:r>
              <a:rPr lang="en-US" sz="2400" dirty="0">
                <a:latin typeface="+mn-lt"/>
              </a:rPr>
              <a:t>In cases where information may be lost, you must use a cast operator to force the conversion.</a:t>
            </a:r>
          </a:p>
        </p:txBody>
      </p:sp>
    </p:spTree>
    <p:extLst>
      <p:ext uri="{BB962C8B-B14F-4D97-AF65-F5344CB8AC3E}">
        <p14:creationId xmlns:p14="http://schemas.microsoft.com/office/powerpoint/2010/main" val="19678795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Error 7.8</a:t>
            </a:r>
          </a:p>
        </p:txBody>
      </p:sp>
      <p:sp>
        <p:nvSpPr>
          <p:cNvPr id="3" name="Text Placeholder 2"/>
          <p:cNvSpPr>
            <a:spLocks noGrp="1"/>
          </p:cNvSpPr>
          <p:nvPr>
            <p:ph type="body" idx="1"/>
          </p:nvPr>
        </p:nvSpPr>
        <p:spPr/>
        <p:txBody>
          <a:bodyPr/>
          <a:lstStyle/>
          <a:p>
            <a:pPr marL="0" indent="0">
              <a:buNone/>
            </a:pPr>
            <a:r>
              <a:rPr lang="en-US" sz="2400" dirty="0">
                <a:latin typeface="+mn-lt"/>
              </a:rPr>
              <a:t>Converting a simple-type value to a value of another simple type may change the value </a:t>
            </a:r>
            <a:r>
              <a:rPr lang="en-US" sz="2400" dirty="0" smtClean="0">
                <a:latin typeface="+mn-lt"/>
              </a:rPr>
              <a:t>if the </a:t>
            </a:r>
            <a:r>
              <a:rPr lang="en-US" sz="2400" dirty="0">
                <a:latin typeface="+mn-lt"/>
              </a:rPr>
              <a:t>promotion is not allowed. For example, converting a floating-point value to an </a:t>
            </a:r>
            <a:r>
              <a:rPr lang="en-US" sz="2400" dirty="0" smtClean="0">
                <a:latin typeface="+mn-lt"/>
              </a:rPr>
              <a:t>integral value </a:t>
            </a:r>
            <a:r>
              <a:rPr lang="en-US" sz="2400" dirty="0">
                <a:latin typeface="+mn-lt"/>
              </a:rPr>
              <a:t>may introduce truncation errors (loss of the fractional part) in the result.</a:t>
            </a:r>
          </a:p>
        </p:txBody>
      </p:sp>
    </p:spTree>
    <p:extLst>
      <p:ext uri="{BB962C8B-B14F-4D97-AF65-F5344CB8AC3E}">
        <p14:creationId xmlns:p14="http://schemas.microsoft.com/office/powerpoint/2010/main" val="57760285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483600" cy="1097279"/>
          </a:xfrm>
        </p:spPr>
        <p:txBody>
          <a:bodyPr/>
          <a:lstStyle/>
          <a:p>
            <a:r>
              <a:rPr lang="en-US" dirty="0"/>
              <a:t>7.7 </a:t>
            </a:r>
            <a:r>
              <a:rPr lang="en-US" dirty="0" smtClean="0"/>
              <a:t>The </a:t>
            </a:r>
            <a:r>
              <a:rPr lang="en-US" dirty="0"/>
              <a:t>.NET Framework Class Library </a:t>
            </a:r>
            <a:r>
              <a:rPr lang="en-US" sz="2000" b="0" dirty="0" smtClean="0"/>
              <a:t>(1 of 2)</a:t>
            </a:r>
            <a:endParaRPr lang="en-US" sz="2000" b="0" dirty="0"/>
          </a:p>
        </p:txBody>
      </p:sp>
      <p:sp>
        <p:nvSpPr>
          <p:cNvPr id="3" name="Text Placeholder 2"/>
          <p:cNvSpPr>
            <a:spLocks noGrp="1"/>
          </p:cNvSpPr>
          <p:nvPr>
            <p:ph type="body" idx="1"/>
          </p:nvPr>
        </p:nvSpPr>
        <p:spPr/>
        <p:txBody>
          <a:bodyPr/>
          <a:lstStyle/>
          <a:p>
            <a:r>
              <a:rPr lang="en-US" sz="2400" dirty="0">
                <a:latin typeface="+mn-lt"/>
              </a:rPr>
              <a:t>Predefined classes are grouped into categories of related classes called namespaces.</a:t>
            </a:r>
          </a:p>
        </p:txBody>
      </p:sp>
    </p:spTree>
    <p:extLst>
      <p:ext uri="{BB962C8B-B14F-4D97-AF65-F5344CB8AC3E}">
        <p14:creationId xmlns:p14="http://schemas.microsoft.com/office/powerpoint/2010/main" val="152205903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483600" cy="1097279"/>
          </a:xfrm>
        </p:spPr>
        <p:txBody>
          <a:bodyPr/>
          <a:lstStyle/>
          <a:p>
            <a:r>
              <a:rPr lang="en-US" dirty="0"/>
              <a:t>7.7 The .NET Framework Class </a:t>
            </a:r>
            <a:r>
              <a:rPr lang="en-US" dirty="0" smtClean="0"/>
              <a:t>Library </a:t>
            </a:r>
            <a:r>
              <a:rPr lang="en-US" sz="2000" b="0" dirty="0" smtClean="0"/>
              <a:t>(2 </a:t>
            </a:r>
            <a:r>
              <a:rPr lang="en-US" sz="2000" b="0" dirty="0"/>
              <a:t>of 2)</a:t>
            </a:r>
            <a:endParaRPr lang="en-US" sz="2000" dirty="0"/>
          </a:p>
        </p:txBody>
      </p:sp>
      <p:sp>
        <p:nvSpPr>
          <p:cNvPr id="3" name="Text Placeholder 2"/>
          <p:cNvSpPr>
            <a:spLocks noGrp="1"/>
          </p:cNvSpPr>
          <p:nvPr>
            <p:ph type="body" idx="1"/>
          </p:nvPr>
        </p:nvSpPr>
        <p:spPr/>
        <p:txBody>
          <a:bodyPr/>
          <a:lstStyle/>
          <a:p>
            <a:r>
              <a:rPr lang="en-US" sz="2400" dirty="0">
                <a:latin typeface="+mn-lt"/>
              </a:rPr>
              <a:t>Throughout the text, </a:t>
            </a:r>
            <a:r>
              <a:rPr lang="en-US" sz="2400" dirty="0">
                <a:latin typeface="Consolas" panose="020B0609020204030204" pitchFamily="49" charset="0"/>
              </a:rPr>
              <a:t>using</a:t>
            </a:r>
            <a:r>
              <a:rPr lang="en-US" sz="2400" dirty="0">
                <a:latin typeface="+mn-lt"/>
              </a:rPr>
              <a:t> directives allow us to use library classes from the Framework Class Library without specifying their namespace names. </a:t>
            </a:r>
          </a:p>
          <a:p>
            <a:r>
              <a:rPr lang="en-US" sz="2400" dirty="0">
                <a:latin typeface="+mn-lt"/>
              </a:rPr>
              <a:t>An app would include the declaration </a:t>
            </a:r>
          </a:p>
          <a:p>
            <a:pPr lvl="1"/>
            <a:r>
              <a:rPr lang="en-US" sz="2400" dirty="0">
                <a:latin typeface="Consolas" panose="020B0609020204030204" pitchFamily="49" charset="0"/>
              </a:rPr>
              <a:t>using System</a:t>
            </a:r>
            <a:r>
              <a:rPr lang="en-US" sz="2400" dirty="0" smtClean="0">
                <a:latin typeface="Consolas" panose="020B0609020204030204" pitchFamily="49" charset="0"/>
              </a:rPr>
              <a:t>;</a:t>
            </a:r>
            <a:endParaRPr lang="en-US" sz="2400" dirty="0">
              <a:latin typeface="Consolas" panose="020B0609020204030204" pitchFamily="49" charset="0"/>
            </a:endParaRPr>
          </a:p>
          <a:p>
            <a:r>
              <a:rPr lang="en-US" sz="2400" dirty="0">
                <a:latin typeface="+mn-lt"/>
              </a:rPr>
              <a:t>in order to use the class names from the </a:t>
            </a:r>
            <a:r>
              <a:rPr lang="en-US" sz="2400" dirty="0">
                <a:latin typeface="Consolas" panose="020B0609020204030204" pitchFamily="49" charset="0"/>
              </a:rPr>
              <a:t>System</a:t>
            </a:r>
            <a:r>
              <a:rPr lang="en-US" sz="2400" dirty="0">
                <a:latin typeface="+mn-lt"/>
              </a:rPr>
              <a:t> namespace without fully qualifying their names</a:t>
            </a:r>
            <a:r>
              <a:rPr lang="en-US" sz="2400" dirty="0" smtClean="0">
                <a:latin typeface="+mn-lt"/>
              </a:rPr>
              <a:t>.</a:t>
            </a:r>
            <a:endParaRPr lang="en-US" sz="2400" dirty="0">
              <a:latin typeface="+mn-lt"/>
            </a:endParaRPr>
          </a:p>
          <a:p>
            <a:r>
              <a:rPr lang="en-US" sz="2400" dirty="0">
                <a:latin typeface="+mn-lt"/>
              </a:rPr>
              <a:t>This allows you to use the </a:t>
            </a:r>
            <a:r>
              <a:rPr lang="en-US" sz="2400" b="1" dirty="0">
                <a:latin typeface="+mn-lt"/>
              </a:rPr>
              <a:t>unqualified</a:t>
            </a:r>
            <a:r>
              <a:rPr lang="en-US" sz="2400" dirty="0">
                <a:latin typeface="+mn-lt"/>
              </a:rPr>
              <a:t> name </a:t>
            </a:r>
            <a:r>
              <a:rPr lang="en-US" sz="2400" dirty="0">
                <a:latin typeface="Consolas" panose="020B0609020204030204" pitchFamily="49" charset="0"/>
              </a:rPr>
              <a:t>Console</a:t>
            </a:r>
            <a:r>
              <a:rPr lang="en-US" sz="2400" dirty="0">
                <a:latin typeface="+mn-lt"/>
              </a:rPr>
              <a:t>, rather than the </a:t>
            </a:r>
            <a:r>
              <a:rPr lang="en-US" sz="2400" b="1" dirty="0">
                <a:latin typeface="+mn-lt"/>
              </a:rPr>
              <a:t>fully qualified</a:t>
            </a:r>
            <a:r>
              <a:rPr lang="en-US" sz="2400" dirty="0">
                <a:latin typeface="+mn-lt"/>
              </a:rPr>
              <a:t> name </a:t>
            </a:r>
            <a:r>
              <a:rPr lang="en-US" sz="2400" dirty="0">
                <a:latin typeface="Consolas" panose="020B0609020204030204" pitchFamily="49" charset="0"/>
              </a:rPr>
              <a:t>System.Console</a:t>
            </a:r>
            <a:r>
              <a:rPr lang="en-US" sz="2400" dirty="0">
                <a:latin typeface="+mn-lt"/>
              </a:rPr>
              <a:t>, in your code.</a:t>
            </a:r>
          </a:p>
        </p:txBody>
      </p:sp>
    </p:spTree>
    <p:extLst>
      <p:ext uri="{BB962C8B-B14F-4D97-AF65-F5344CB8AC3E}">
        <p14:creationId xmlns:p14="http://schemas.microsoft.com/office/powerpoint/2010/main" val="242244744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Observation 7.4</a:t>
            </a:r>
          </a:p>
        </p:txBody>
      </p:sp>
      <p:sp>
        <p:nvSpPr>
          <p:cNvPr id="3" name="Text Placeholder 2"/>
          <p:cNvSpPr>
            <a:spLocks noGrp="1"/>
          </p:cNvSpPr>
          <p:nvPr>
            <p:ph type="body" idx="1"/>
          </p:nvPr>
        </p:nvSpPr>
        <p:spPr>
          <a:xfrm>
            <a:off x="457200" y="1600201"/>
            <a:ext cx="747486" cy="518885"/>
          </a:xfrm>
        </p:spPr>
        <p:txBody>
          <a:bodyPr/>
          <a:lstStyle/>
          <a:p>
            <a:pPr marL="0" indent="0">
              <a:buNone/>
            </a:pPr>
            <a:r>
              <a:rPr lang="en-US" sz="2400" dirty="0" smtClean="0">
                <a:latin typeface="+mn-lt"/>
              </a:rPr>
              <a:t>The</a:t>
            </a:r>
            <a:endParaRPr lang="en-US" sz="2400" dirty="0">
              <a:latin typeface="+mn-lt"/>
            </a:endParaRPr>
          </a:p>
        </p:txBody>
      </p:sp>
      <p:graphicFrame>
        <p:nvGraphicFramePr>
          <p:cNvPr id="5" name="Object 4" descr="C sharp"/>
          <p:cNvGraphicFramePr>
            <a:graphicFrameLocks noChangeAspect="1"/>
          </p:cNvGraphicFramePr>
          <p:nvPr>
            <p:extLst>
              <p:ext uri="{D42A27DB-BD31-4B8C-83A1-F6EECF244321}">
                <p14:modId xmlns:p14="http://schemas.microsoft.com/office/powerpoint/2010/main" val="4061635635"/>
              </p:ext>
            </p:extLst>
          </p:nvPr>
        </p:nvGraphicFramePr>
        <p:xfrm>
          <a:off x="1121574" y="1745924"/>
          <a:ext cx="427478" cy="314984"/>
        </p:xfrm>
        <a:graphic>
          <a:graphicData uri="http://schemas.openxmlformats.org/presentationml/2006/ole">
            <mc:AlternateContent xmlns:mc="http://schemas.openxmlformats.org/markup-compatibility/2006">
              <mc:Choice xmlns:v="urn:schemas-microsoft-com:vml" Requires="v">
                <p:oleObj spid="_x0000_s12479" name="Equation" r:id="rId3" imgW="241200" imgH="177480" progId="Equation.DSMT4">
                  <p:embed/>
                </p:oleObj>
              </mc:Choice>
              <mc:Fallback>
                <p:oleObj name="Equation" r:id="rId3" imgW="241200" imgH="177480" progId="Equation.DSMT4">
                  <p:embed/>
                  <p:pic>
                    <p:nvPicPr>
                      <p:cNvPr id="0" name=""/>
                      <p:cNvPicPr/>
                      <p:nvPr/>
                    </p:nvPicPr>
                    <p:blipFill>
                      <a:blip r:embed="rId4"/>
                      <a:stretch>
                        <a:fillRect/>
                      </a:stretch>
                    </p:blipFill>
                    <p:spPr>
                      <a:xfrm>
                        <a:off x="1121574" y="1745924"/>
                        <a:ext cx="427478" cy="314984"/>
                      </a:xfrm>
                      <a:prstGeom prst="rect">
                        <a:avLst/>
                      </a:prstGeom>
                    </p:spPr>
                  </p:pic>
                </p:oleObj>
              </mc:Fallback>
            </mc:AlternateContent>
          </a:graphicData>
        </a:graphic>
      </p:graphicFrame>
      <p:sp>
        <p:nvSpPr>
          <p:cNvPr id="4" name="Text Placeholder 3"/>
          <p:cNvSpPr>
            <a:spLocks noGrp="1"/>
          </p:cNvSpPr>
          <p:nvPr>
            <p:ph type="body" idx="2"/>
          </p:nvPr>
        </p:nvSpPr>
        <p:spPr>
          <a:xfrm>
            <a:off x="457200" y="1596573"/>
            <a:ext cx="8229600" cy="2163763"/>
          </a:xfrm>
        </p:spPr>
        <p:txBody>
          <a:bodyPr/>
          <a:lstStyle/>
          <a:p>
            <a:pPr marL="0" indent="1062038">
              <a:buNone/>
            </a:pPr>
            <a:r>
              <a:rPr lang="en-US" sz="2400" dirty="0">
                <a:latin typeface="+mn-lt"/>
              </a:rPr>
              <a:t>compiler does not require using declarations in a source-code file if the fully qualified class name is specified every time a class name is used. Most programmers prefer the more concise programming style enabled by </a:t>
            </a:r>
            <a:r>
              <a:rPr lang="en-US" sz="2400" dirty="0">
                <a:latin typeface="+mn-lt"/>
                <a:cs typeface="Consolas" panose="020B0609020204030204" pitchFamily="49" charset="0"/>
              </a:rPr>
              <a:t>using</a:t>
            </a:r>
            <a:r>
              <a:rPr lang="en-US" sz="2400" dirty="0">
                <a:latin typeface="+mn-lt"/>
              </a:rPr>
              <a:t> declarations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202336717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371"/>
            <a:ext cx="8512629" cy="1097279"/>
          </a:xfrm>
        </p:spPr>
        <p:txBody>
          <a:bodyPr/>
          <a:lstStyle/>
          <a:p>
            <a:r>
              <a:rPr lang="en-US" dirty="0" smtClean="0"/>
              <a:t>7.7 The </a:t>
            </a:r>
            <a:r>
              <a:rPr lang="en-US" dirty="0"/>
              <a:t>.NET Framework Class Library </a:t>
            </a:r>
            <a:r>
              <a:rPr lang="en-US" sz="2000" b="0" dirty="0" smtClean="0"/>
              <a:t>(1 of 3)</a:t>
            </a:r>
            <a:endParaRPr lang="en-US" sz="2000" b="0" dirty="0"/>
          </a:p>
        </p:txBody>
      </p:sp>
      <p:sp>
        <p:nvSpPr>
          <p:cNvPr id="3" name="Text Placeholder 2"/>
          <p:cNvSpPr>
            <a:spLocks noGrp="1"/>
          </p:cNvSpPr>
          <p:nvPr>
            <p:ph type="body" idx="1"/>
          </p:nvPr>
        </p:nvSpPr>
        <p:spPr/>
        <p:txBody>
          <a:bodyPr/>
          <a:lstStyle/>
          <a:p>
            <a:r>
              <a:rPr lang="en-US" sz="2400" dirty="0">
                <a:latin typeface="+mn-lt"/>
              </a:rPr>
              <a:t>There’s a special relationship between classes in a project</a:t>
            </a:r>
          </a:p>
          <a:p>
            <a:pPr lvl="1"/>
            <a:r>
              <a:rPr lang="en-US" sz="2400" dirty="0">
                <a:latin typeface="+mn-lt"/>
              </a:rPr>
              <a:t>By default, such classes are in the same namespace and can be used by other classes in the project. </a:t>
            </a:r>
          </a:p>
          <a:p>
            <a:pPr lvl="1"/>
            <a:r>
              <a:rPr lang="en-US" sz="2400" dirty="0">
                <a:latin typeface="+mn-lt"/>
              </a:rPr>
              <a:t>Thus, a using declaration is not required when one class in a project uses another in the same project. </a:t>
            </a:r>
          </a:p>
          <a:p>
            <a:pPr lvl="1"/>
            <a:r>
              <a:rPr lang="en-US" sz="2400" dirty="0">
                <a:latin typeface="+mn-lt"/>
              </a:rPr>
              <a:t>Also, any classes that are not </a:t>
            </a:r>
            <a:r>
              <a:rPr lang="en-US" sz="2400" b="1" dirty="0">
                <a:latin typeface="+mn-lt"/>
              </a:rPr>
              <a:t>explicitly</a:t>
            </a:r>
            <a:r>
              <a:rPr lang="en-US" sz="2400" dirty="0">
                <a:latin typeface="+mn-lt"/>
              </a:rPr>
              <a:t> placed in a namespace are </a:t>
            </a:r>
            <a:r>
              <a:rPr lang="en-US" sz="2400" b="1" dirty="0">
                <a:latin typeface="+mn-lt"/>
              </a:rPr>
              <a:t>implicitly</a:t>
            </a:r>
            <a:r>
              <a:rPr lang="en-US" sz="2400" dirty="0">
                <a:latin typeface="+mn-lt"/>
              </a:rPr>
              <a:t> placed in the so-called </a:t>
            </a:r>
            <a:r>
              <a:rPr lang="en-US" sz="2400" b="1" dirty="0">
                <a:latin typeface="+mn-lt"/>
              </a:rPr>
              <a:t>global namespace</a:t>
            </a:r>
            <a:r>
              <a:rPr lang="en-US" sz="2400" dirty="0">
                <a:latin typeface="+mn-lt"/>
              </a:rPr>
              <a:t>.</a:t>
            </a:r>
          </a:p>
        </p:txBody>
      </p:sp>
    </p:spTree>
    <p:extLst>
      <p:ext uri="{BB962C8B-B14F-4D97-AF65-F5344CB8AC3E}">
        <p14:creationId xmlns:p14="http://schemas.microsoft.com/office/powerpoint/2010/main" val="534729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498114" cy="1097279"/>
          </a:xfrm>
        </p:spPr>
        <p:txBody>
          <a:bodyPr/>
          <a:lstStyle/>
          <a:p>
            <a:r>
              <a:rPr lang="en-US" dirty="0" smtClean="0"/>
              <a:t>7.7 The </a:t>
            </a:r>
            <a:r>
              <a:rPr lang="en-US" dirty="0"/>
              <a:t>.NET Framework Class Library </a:t>
            </a:r>
            <a:r>
              <a:rPr lang="en-US" sz="2000" b="0" dirty="0" smtClean="0"/>
              <a:t>(2 </a:t>
            </a:r>
            <a:r>
              <a:rPr lang="en-US" sz="2000" b="0" dirty="0"/>
              <a:t>of </a:t>
            </a:r>
            <a:r>
              <a:rPr lang="en-US" sz="2000" b="0" dirty="0" smtClean="0"/>
              <a:t>3)</a:t>
            </a:r>
            <a:endParaRPr lang="en-US" dirty="0"/>
          </a:p>
        </p:txBody>
      </p:sp>
      <p:sp>
        <p:nvSpPr>
          <p:cNvPr id="3" name="Text Placeholder 2"/>
          <p:cNvSpPr>
            <a:spLocks noGrp="1"/>
          </p:cNvSpPr>
          <p:nvPr>
            <p:ph type="body" idx="1"/>
          </p:nvPr>
        </p:nvSpPr>
        <p:spPr>
          <a:xfrm>
            <a:off x="457200" y="1600201"/>
            <a:ext cx="2198914" cy="489734"/>
          </a:xfrm>
        </p:spPr>
        <p:txBody>
          <a:bodyPr/>
          <a:lstStyle/>
          <a:p>
            <a:r>
              <a:rPr lang="en-US" sz="2400" dirty="0">
                <a:latin typeface="+mn-lt"/>
              </a:rPr>
              <a:t>A strength </a:t>
            </a:r>
            <a:r>
              <a:rPr lang="en-US" sz="2400" dirty="0" smtClean="0">
                <a:latin typeface="+mn-lt"/>
              </a:rPr>
              <a:t>of</a:t>
            </a:r>
            <a:endParaRPr lang="en-US" sz="2400" dirty="0">
              <a:latin typeface="+mn-lt"/>
            </a:endParaRPr>
          </a:p>
        </p:txBody>
      </p:sp>
      <p:graphicFrame>
        <p:nvGraphicFramePr>
          <p:cNvPr id="5" name="Object 4" descr="C sharp"/>
          <p:cNvGraphicFramePr>
            <a:graphicFrameLocks noChangeAspect="1"/>
          </p:cNvGraphicFramePr>
          <p:nvPr>
            <p:extLst>
              <p:ext uri="{D42A27DB-BD31-4B8C-83A1-F6EECF244321}">
                <p14:modId xmlns:p14="http://schemas.microsoft.com/office/powerpoint/2010/main" val="3476373938"/>
              </p:ext>
            </p:extLst>
          </p:nvPr>
        </p:nvGraphicFramePr>
        <p:xfrm>
          <a:off x="2612256" y="1742758"/>
          <a:ext cx="436071" cy="321315"/>
        </p:xfrm>
        <a:graphic>
          <a:graphicData uri="http://schemas.openxmlformats.org/presentationml/2006/ole">
            <mc:AlternateContent xmlns:mc="http://schemas.openxmlformats.org/markup-compatibility/2006">
              <mc:Choice xmlns:v="urn:schemas-microsoft-com:vml" Requires="v">
                <p:oleObj spid="_x0000_s13499" name="Equation" r:id="rId3" imgW="241200" imgH="177480" progId="Equation.DSMT4">
                  <p:embed/>
                </p:oleObj>
              </mc:Choice>
              <mc:Fallback>
                <p:oleObj name="Equation" r:id="rId3" imgW="241200" imgH="177480" progId="Equation.DSMT4">
                  <p:embed/>
                  <p:pic>
                    <p:nvPicPr>
                      <p:cNvPr id="0" name=""/>
                      <p:cNvPicPr/>
                      <p:nvPr/>
                    </p:nvPicPr>
                    <p:blipFill>
                      <a:blip r:embed="rId4"/>
                      <a:stretch>
                        <a:fillRect/>
                      </a:stretch>
                    </p:blipFill>
                    <p:spPr>
                      <a:xfrm>
                        <a:off x="2612256" y="1742758"/>
                        <a:ext cx="436071" cy="321315"/>
                      </a:xfrm>
                      <a:prstGeom prst="rect">
                        <a:avLst/>
                      </a:prstGeom>
                    </p:spPr>
                  </p:pic>
                </p:oleObj>
              </mc:Fallback>
            </mc:AlternateContent>
          </a:graphicData>
        </a:graphic>
      </p:graphicFrame>
      <p:sp>
        <p:nvSpPr>
          <p:cNvPr id="4" name="Text Placeholder 3"/>
          <p:cNvSpPr>
            <a:spLocks noGrp="1"/>
          </p:cNvSpPr>
          <p:nvPr>
            <p:ph type="body" idx="2"/>
          </p:nvPr>
        </p:nvSpPr>
        <p:spPr>
          <a:xfrm>
            <a:off x="457200" y="1600201"/>
            <a:ext cx="8229600" cy="1738085"/>
          </a:xfrm>
        </p:spPr>
        <p:txBody>
          <a:bodyPr/>
          <a:lstStyle/>
          <a:p>
            <a:pPr marL="261938" indent="2336800">
              <a:buNone/>
            </a:pPr>
            <a:r>
              <a:rPr lang="en-US" sz="2400" dirty="0">
                <a:latin typeface="+mn-lt"/>
              </a:rPr>
              <a:t>is the large number of classes in the namespaces of the .NET Framework Class Library. </a:t>
            </a:r>
          </a:p>
          <a:p>
            <a:r>
              <a:rPr lang="en-US" sz="2400" dirty="0">
                <a:latin typeface="+mn-lt"/>
              </a:rPr>
              <a:t>Some key Framework Class Library namespaces are described in Figure 7.5</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239854128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7.5 .NET </a:t>
            </a:r>
            <a:r>
              <a:rPr lang="en-US" dirty="0"/>
              <a:t>Framework Class Library </a:t>
            </a:r>
            <a:r>
              <a:rPr lang="en-US" dirty="0" smtClean="0"/>
              <a:t>Namespaces </a:t>
            </a:r>
            <a:r>
              <a:rPr lang="en-US" dirty="0"/>
              <a:t>(a subset</a:t>
            </a:r>
            <a:r>
              <a:rPr lang="en-US" dirty="0" smtClean="0"/>
              <a:t>) </a:t>
            </a:r>
            <a:r>
              <a:rPr lang="en-US" sz="2000" b="0" dirty="0" smtClean="0"/>
              <a:t>(1 of 3)</a:t>
            </a:r>
            <a:endParaRPr lang="en-US" sz="2000" b="0" dirty="0"/>
          </a:p>
        </p:txBody>
      </p:sp>
      <p:graphicFrame>
        <p:nvGraphicFramePr>
          <p:cNvPr id="4" name="Table 3" descr="A table titled, period, net framework class library name spaces, a subset. Row 1. Name space: system, period, windows, period, forms. Description: Contains the classes required to create and manipulate g u i s. Various classes in this name space are discussed in chapter 14, graphical user interfaces with windows forms: part 1, and chapter 15, graphical user interfaces with windows forms: part 2. Row 2. Name space: system, period, windows, period, controls; system, period, windows, period, input; system, period, windows, period, media; system, period, windows, period, shapes. Description: Contain the classes of the windows presentation foundation for g u i s, 2-d and 3-d graphics, multimedia and animation. See the online w p f chapters. Row 3. Name space: system, period, l i n q. Description: Contains the classes that support language integrated query, l i n q. See chapter 9, introduction to l i n q and the list collection, and several other chapters throughout the book."/>
          <p:cNvGraphicFramePr>
            <a:graphicFrameLocks noGrp="1"/>
          </p:cNvGraphicFramePr>
          <p:nvPr>
            <p:extLst>
              <p:ext uri="{D42A27DB-BD31-4B8C-83A1-F6EECF244321}">
                <p14:modId xmlns:p14="http://schemas.microsoft.com/office/powerpoint/2010/main" val="407844789"/>
              </p:ext>
            </p:extLst>
          </p:nvPr>
        </p:nvGraphicFramePr>
        <p:xfrm>
          <a:off x="457201" y="1734843"/>
          <a:ext cx="8229599" cy="3779520"/>
        </p:xfrm>
        <a:graphic>
          <a:graphicData uri="http://schemas.openxmlformats.org/drawingml/2006/table">
            <a:tbl>
              <a:tblPr firstRow="1" bandRow="1">
                <a:tableStyleId>{2D5ABB26-0587-4C30-8999-92F81FD0307C}</a:tableStyleId>
              </a:tblPr>
              <a:tblGrid>
                <a:gridCol w="2764970">
                  <a:extLst>
                    <a:ext uri="{9D8B030D-6E8A-4147-A177-3AD203B41FA5}">
                      <a16:colId xmlns:a16="http://schemas.microsoft.com/office/drawing/2014/main" val="2808935980"/>
                    </a:ext>
                  </a:extLst>
                </a:gridCol>
                <a:gridCol w="5464629">
                  <a:extLst>
                    <a:ext uri="{9D8B030D-6E8A-4147-A177-3AD203B41FA5}">
                      <a16:colId xmlns:a16="http://schemas.microsoft.com/office/drawing/2014/main" val="3379577230"/>
                    </a:ext>
                  </a:extLst>
                </a:gridCol>
              </a:tblGrid>
              <a:tr h="0">
                <a:tc>
                  <a:txBody>
                    <a:bodyPr/>
                    <a:lstStyle/>
                    <a:p>
                      <a:r>
                        <a:rPr lang="en-US" sz="1600" b="1" i="0" u="none" strike="noStrike" cap="none" baseline="0" dirty="0" smtClean="0">
                          <a:solidFill>
                            <a:schemeClr val="tx1"/>
                          </a:solidFill>
                          <a:latin typeface="+mn-lt"/>
                          <a:ea typeface="+mn-ea"/>
                          <a:cs typeface="+mn-cs"/>
                          <a:sym typeface="Arial"/>
                        </a:rPr>
                        <a:t>Namespace</a:t>
                      </a:r>
                      <a:endParaRPr 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i="0" u="none" strike="noStrike" cap="none" baseline="0" dirty="0" smtClean="0">
                          <a:solidFill>
                            <a:schemeClr val="tx1"/>
                          </a:solidFill>
                          <a:latin typeface="+mn-lt"/>
                          <a:ea typeface="+mn-ea"/>
                          <a:cs typeface="+mn-cs"/>
                          <a:sym typeface="Arial"/>
                        </a:rPr>
                        <a:t>Description</a:t>
                      </a:r>
                      <a:endParaRPr 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9681836"/>
                  </a:ext>
                </a:extLst>
              </a:tr>
              <a:tr h="344639">
                <a:tc>
                  <a:txBody>
                    <a:bodyPr/>
                    <a:lstStyle/>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System.Windows.Forms</a:t>
                      </a:r>
                      <a:endParaRPr lang="en-US" sz="1600" b="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Contains the classes required to create and manipulate</a:t>
                      </a:r>
                    </a:p>
                    <a:p>
                      <a:r>
                        <a:rPr lang="en-US" sz="1600" b="0" i="0" u="none" strike="noStrike" cap="none" baseline="0" dirty="0" smtClean="0">
                          <a:solidFill>
                            <a:schemeClr val="tx1"/>
                          </a:solidFill>
                          <a:latin typeface="+mn-lt"/>
                          <a:ea typeface="+mn-ea"/>
                          <a:cs typeface="+mn-cs"/>
                          <a:sym typeface="Arial"/>
                        </a:rPr>
                        <a:t>G</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U</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I</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s. (Various classes in this namespace are discussed in Chapter 14, Graphical User Interfaces with Windows</a:t>
                      </a:r>
                    </a:p>
                    <a:p>
                      <a:r>
                        <a:rPr lang="en-US" sz="1600" b="0" i="0" u="none" strike="noStrike" cap="none" baseline="0" dirty="0" smtClean="0">
                          <a:solidFill>
                            <a:schemeClr val="tx1"/>
                          </a:solidFill>
                          <a:latin typeface="+mn-lt"/>
                          <a:ea typeface="+mn-ea"/>
                          <a:cs typeface="+mn-cs"/>
                          <a:sym typeface="Arial"/>
                        </a:rPr>
                        <a:t>Forms: Part 1, and Chapter 15, Graphical User Interfaces</a:t>
                      </a:r>
                    </a:p>
                    <a:p>
                      <a:r>
                        <a:rPr lang="en-US" sz="1600" b="0" i="0" u="none" strike="noStrike" cap="none" baseline="0" dirty="0" smtClean="0">
                          <a:solidFill>
                            <a:schemeClr val="tx1"/>
                          </a:solidFill>
                          <a:latin typeface="+mn-lt"/>
                          <a:ea typeface="+mn-ea"/>
                          <a:cs typeface="+mn-cs"/>
                          <a:sym typeface="Arial"/>
                        </a:rPr>
                        <a:t>with Windows Forms: Part 2.)</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100064"/>
                  </a:ext>
                </a:extLst>
              </a:tr>
              <a:tr h="280520">
                <a:tc>
                  <a:txBody>
                    <a:bodyPr/>
                    <a:lstStyle/>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System.Windows.Controls</a:t>
                      </a:r>
                    </a:p>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System.Windows.Input</a:t>
                      </a:r>
                    </a:p>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System.Windows.Media</a:t>
                      </a:r>
                    </a:p>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System.Windows.Shapes</a:t>
                      </a:r>
                      <a:endParaRPr lang="en-US" sz="1600" b="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Contain the classes of the Windows Presentation Foundation for G</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U</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I</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s, 2-D and 3-D graphics, multimedia and animation.</a:t>
                      </a:r>
                    </a:p>
                    <a:p>
                      <a:r>
                        <a:rPr lang="en-US" sz="1600" b="0" i="0" u="none" strike="noStrike" cap="none" baseline="0" dirty="0" smtClean="0">
                          <a:solidFill>
                            <a:schemeClr val="tx1"/>
                          </a:solidFill>
                          <a:latin typeface="+mn-lt"/>
                          <a:ea typeface="+mn-ea"/>
                          <a:cs typeface="+mn-cs"/>
                          <a:sym typeface="Arial"/>
                        </a:rPr>
                        <a:t>(See the online W</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P</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F chapters.)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4958054"/>
                  </a:ext>
                </a:extLst>
              </a:tr>
              <a:tr h="280520">
                <a:tc>
                  <a:txBody>
                    <a:bodyPr/>
                    <a:lstStyle/>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System.Linq</a:t>
                      </a:r>
                      <a:endParaRPr lang="en-US" sz="1600" b="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Contains the classes that support Language Integrated</a:t>
                      </a:r>
                    </a:p>
                    <a:p>
                      <a:r>
                        <a:rPr lang="en-US" sz="1600" b="0" i="0" u="none" strike="noStrike" cap="none" baseline="0" dirty="0" smtClean="0">
                          <a:solidFill>
                            <a:schemeClr val="tx1"/>
                          </a:solidFill>
                          <a:latin typeface="+mn-lt"/>
                          <a:ea typeface="+mn-ea"/>
                          <a:cs typeface="+mn-cs"/>
                          <a:sym typeface="Arial"/>
                        </a:rPr>
                        <a:t>Query (L</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I</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N</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Q). (See Chapter 9, Introduction to L</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I</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N</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Q and</a:t>
                      </a:r>
                    </a:p>
                    <a:p>
                      <a:r>
                        <a:rPr lang="en-US" sz="1600" b="0" i="0" u="none" strike="noStrike" cap="none" baseline="0" dirty="0" smtClean="0">
                          <a:solidFill>
                            <a:schemeClr val="tx1"/>
                          </a:solidFill>
                          <a:latin typeface="+mn-lt"/>
                          <a:ea typeface="+mn-ea"/>
                          <a:cs typeface="+mn-cs"/>
                          <a:sym typeface="Arial"/>
                        </a:rPr>
                        <a:t>the List Collection, and several other chapters throughout</a:t>
                      </a:r>
                    </a:p>
                    <a:p>
                      <a:r>
                        <a:rPr lang="en-US" sz="1600" b="0" i="0" u="none" strike="noStrike" cap="none" baseline="0" dirty="0" smtClean="0">
                          <a:solidFill>
                            <a:schemeClr val="tx1"/>
                          </a:solidFill>
                          <a:latin typeface="+mn-lt"/>
                          <a:ea typeface="+mn-ea"/>
                          <a:cs typeface="+mn-cs"/>
                          <a:sym typeface="Arial"/>
                        </a:rPr>
                        <a:t>the book.)</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8740783"/>
                  </a:ext>
                </a:extLst>
              </a:tr>
            </a:tbl>
          </a:graphicData>
        </a:graphic>
      </p:graphicFrame>
    </p:spTree>
    <p:extLst>
      <p:ext uri="{BB962C8B-B14F-4D97-AF65-F5344CB8AC3E}">
        <p14:creationId xmlns:p14="http://schemas.microsoft.com/office/powerpoint/2010/main" val="27563816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Outline </a:t>
            </a:r>
            <a:r>
              <a:rPr lang="en-US" sz="2000" b="0" dirty="0" smtClean="0"/>
              <a:t>(3 </a:t>
            </a:r>
            <a:r>
              <a:rPr lang="en-US" sz="2000" b="0" dirty="0"/>
              <a:t>of 7)</a:t>
            </a:r>
            <a:endParaRPr lang="en-US" dirty="0"/>
          </a:p>
        </p:txBody>
      </p:sp>
      <p:sp>
        <p:nvSpPr>
          <p:cNvPr id="3" name="Text Placeholder 2"/>
          <p:cNvSpPr>
            <a:spLocks noGrp="1"/>
          </p:cNvSpPr>
          <p:nvPr>
            <p:ph type="body" idx="1"/>
          </p:nvPr>
        </p:nvSpPr>
        <p:spPr/>
        <p:txBody>
          <a:bodyPr/>
          <a:lstStyle/>
          <a:p>
            <a:pPr marL="0" indent="0">
              <a:buNone/>
            </a:pPr>
            <a:r>
              <a:rPr lang="en-US" sz="2400" b="1" dirty="0">
                <a:solidFill>
                  <a:schemeClr val="tx2"/>
                </a:solidFill>
                <a:latin typeface="+mn-lt"/>
              </a:rPr>
              <a:t>7.6</a:t>
            </a:r>
            <a:r>
              <a:rPr lang="en-US" sz="2400" b="1" dirty="0">
                <a:latin typeface="+mn-lt"/>
              </a:rPr>
              <a:t> </a:t>
            </a:r>
            <a:r>
              <a:rPr lang="en-US" sz="2400" dirty="0">
                <a:latin typeface="+mn-lt"/>
              </a:rPr>
              <a:t>Argument Promotion and Casting</a:t>
            </a:r>
          </a:p>
          <a:p>
            <a:pPr marL="486000" lvl="1" indent="0">
              <a:buNone/>
            </a:pPr>
            <a:r>
              <a:rPr lang="en-US" sz="2400" dirty="0">
                <a:solidFill>
                  <a:schemeClr val="tx2"/>
                </a:solidFill>
                <a:latin typeface="+mn-lt"/>
              </a:rPr>
              <a:t>7.6.1</a:t>
            </a:r>
            <a:r>
              <a:rPr lang="en-US" sz="2400" dirty="0">
                <a:latin typeface="+mn-lt"/>
              </a:rPr>
              <a:t> Promotion Rules</a:t>
            </a:r>
          </a:p>
          <a:p>
            <a:pPr marL="486000" lvl="1" indent="0">
              <a:buNone/>
            </a:pPr>
            <a:r>
              <a:rPr lang="en-US" sz="2400" dirty="0">
                <a:solidFill>
                  <a:schemeClr val="tx2"/>
                </a:solidFill>
                <a:latin typeface="+mn-lt"/>
              </a:rPr>
              <a:t>7.6.2</a:t>
            </a:r>
            <a:r>
              <a:rPr lang="en-US" sz="2400" dirty="0">
                <a:latin typeface="+mn-lt"/>
              </a:rPr>
              <a:t> Sometimes Explicit Casts Are Required</a:t>
            </a:r>
          </a:p>
          <a:p>
            <a:pPr marL="0" indent="0">
              <a:buNone/>
            </a:pPr>
            <a:r>
              <a:rPr lang="en-US" sz="2400" b="1" dirty="0">
                <a:solidFill>
                  <a:schemeClr val="tx2"/>
                </a:solidFill>
                <a:latin typeface="+mn-lt"/>
              </a:rPr>
              <a:t>7.7</a:t>
            </a:r>
            <a:r>
              <a:rPr lang="en-US" sz="2400" b="1" dirty="0">
                <a:latin typeface="+mn-lt"/>
              </a:rPr>
              <a:t> </a:t>
            </a:r>
            <a:r>
              <a:rPr lang="en-US" sz="2400" dirty="0">
                <a:latin typeface="+mn-lt"/>
              </a:rPr>
              <a:t>The </a:t>
            </a:r>
            <a:r>
              <a:rPr lang="en-US" sz="2400" dirty="0" smtClean="0">
                <a:latin typeface="+mn-lt"/>
              </a:rPr>
              <a:t>.NET </a:t>
            </a:r>
            <a:r>
              <a:rPr lang="en-US" sz="2400" dirty="0">
                <a:latin typeface="+mn-lt"/>
              </a:rPr>
              <a:t>Framework Class Library</a:t>
            </a:r>
          </a:p>
          <a:p>
            <a:pPr marL="0" indent="0">
              <a:buNone/>
            </a:pPr>
            <a:r>
              <a:rPr lang="en-US" sz="2400" b="1" dirty="0">
                <a:solidFill>
                  <a:schemeClr val="tx2"/>
                </a:solidFill>
                <a:latin typeface="+mn-lt"/>
              </a:rPr>
              <a:t>7.8</a:t>
            </a:r>
            <a:r>
              <a:rPr lang="en-US" sz="2400" b="1" dirty="0">
                <a:latin typeface="+mn-lt"/>
              </a:rPr>
              <a:t> </a:t>
            </a:r>
            <a:r>
              <a:rPr lang="en-US" sz="2400" dirty="0">
                <a:latin typeface="+mn-lt"/>
              </a:rPr>
              <a:t>Case Study: </a:t>
            </a:r>
            <a:r>
              <a:rPr lang="en-US" sz="2400" dirty="0" smtClean="0">
                <a:latin typeface="+mn-lt"/>
              </a:rPr>
              <a:t>Random-Number Generation</a:t>
            </a:r>
            <a:endParaRPr lang="en-US" sz="2400" dirty="0">
              <a:latin typeface="+mn-lt"/>
            </a:endParaRPr>
          </a:p>
          <a:p>
            <a:pPr marL="486000" lvl="1" indent="0">
              <a:buNone/>
            </a:pPr>
            <a:r>
              <a:rPr lang="en-US" sz="2400" dirty="0">
                <a:solidFill>
                  <a:schemeClr val="tx2"/>
                </a:solidFill>
                <a:latin typeface="+mn-lt"/>
              </a:rPr>
              <a:t>7.8.1</a:t>
            </a:r>
            <a:r>
              <a:rPr lang="en-US" sz="2400" dirty="0">
                <a:latin typeface="+mn-lt"/>
              </a:rPr>
              <a:t> Creating an Object of Type </a:t>
            </a:r>
            <a:r>
              <a:rPr lang="en-US" sz="2400" dirty="0">
                <a:latin typeface="Consolas" panose="020B0609020204030204" pitchFamily="49" charset="0"/>
                <a:cs typeface="Consolas" panose="020B0609020204030204" pitchFamily="49" charset="0"/>
              </a:rPr>
              <a:t>Random</a:t>
            </a:r>
          </a:p>
          <a:p>
            <a:pPr marL="486000" lvl="1" indent="0">
              <a:buNone/>
            </a:pPr>
            <a:r>
              <a:rPr lang="sv-SE" sz="2400" dirty="0">
                <a:solidFill>
                  <a:schemeClr val="tx2"/>
                </a:solidFill>
                <a:latin typeface="+mn-lt"/>
              </a:rPr>
              <a:t>7.8.2</a:t>
            </a:r>
            <a:r>
              <a:rPr lang="sv-SE" sz="2400" dirty="0">
                <a:latin typeface="+mn-lt"/>
              </a:rPr>
              <a:t> Generating a Random Integer</a:t>
            </a:r>
          </a:p>
          <a:p>
            <a:pPr marL="486000" lvl="1" indent="0">
              <a:buNone/>
            </a:pPr>
            <a:r>
              <a:rPr lang="en-US" sz="2400" dirty="0">
                <a:solidFill>
                  <a:schemeClr val="tx2"/>
                </a:solidFill>
                <a:latin typeface="+mn-lt"/>
              </a:rPr>
              <a:t>7.8.3</a:t>
            </a:r>
            <a:r>
              <a:rPr lang="en-US" sz="2400" dirty="0">
                <a:latin typeface="+mn-lt"/>
              </a:rPr>
              <a:t> Scaling the Random-Number </a:t>
            </a:r>
            <a:r>
              <a:rPr lang="en-US" sz="2400" dirty="0" smtClean="0">
                <a:latin typeface="+mn-lt"/>
              </a:rPr>
              <a:t>Ra</a:t>
            </a:r>
          </a:p>
          <a:p>
            <a:pPr marL="486000" lvl="1" indent="0">
              <a:buNone/>
            </a:pPr>
            <a:r>
              <a:rPr lang="en-US" sz="2400" dirty="0">
                <a:solidFill>
                  <a:schemeClr val="tx2"/>
                </a:solidFill>
                <a:latin typeface="+mn-lt"/>
              </a:rPr>
              <a:t>7.8.4</a:t>
            </a:r>
            <a:r>
              <a:rPr lang="en-US" sz="2400" dirty="0">
                <a:latin typeface="+mn-lt"/>
              </a:rPr>
              <a:t> Shifting Random-Number Range</a:t>
            </a:r>
          </a:p>
        </p:txBody>
      </p:sp>
    </p:spTree>
    <p:extLst>
      <p:ext uri="{BB962C8B-B14F-4D97-AF65-F5344CB8AC3E}">
        <p14:creationId xmlns:p14="http://schemas.microsoft.com/office/powerpoint/2010/main" val="17189961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7.5 .NET </a:t>
            </a:r>
            <a:r>
              <a:rPr lang="en-US" dirty="0"/>
              <a:t>Framework Class Library </a:t>
            </a:r>
            <a:r>
              <a:rPr lang="en-US" dirty="0" smtClean="0"/>
              <a:t>Namespaces </a:t>
            </a:r>
            <a:r>
              <a:rPr lang="en-US" dirty="0"/>
              <a:t>(a subset</a:t>
            </a:r>
            <a:r>
              <a:rPr lang="en-US" dirty="0" smtClean="0"/>
              <a:t>) </a:t>
            </a:r>
            <a:r>
              <a:rPr lang="en-US" sz="2000" b="0" dirty="0" smtClean="0"/>
              <a:t>(2 of 3)</a:t>
            </a:r>
            <a:endParaRPr lang="en-US" sz="2000" b="0" dirty="0"/>
          </a:p>
        </p:txBody>
      </p:sp>
      <p:graphicFrame>
        <p:nvGraphicFramePr>
          <p:cNvPr id="4" name="Table 3" descr="A table titled, period, net framework class library name spaces, a subset. Row 4. Name space: system, period, data, period, entity. Description: Contains the classes for manipulating data in databases i.e., organized collections of data, including support for l i n q to entities. See chapter 22, databases and l i n q. Row 5. Name space: system, period, i o. Description: Contains the classes that enable programs to input and output data. See chapter 17, files and streams. Row 6. Name space: system, period, web. Description: Contains the classes used for creating and maintaining web apps, which are accessible over the internet. See the online a s p, period, net web app development chapter. Row 7. Name space: system, period, x m l. Description: Contains the classes for creating and manipulating x m l data. Data can be read from or written to x m l files. See the online x m l and l i n q to x m l chapter."/>
          <p:cNvGraphicFramePr>
            <a:graphicFrameLocks noGrp="1"/>
          </p:cNvGraphicFramePr>
          <p:nvPr>
            <p:extLst>
              <p:ext uri="{D42A27DB-BD31-4B8C-83A1-F6EECF244321}">
                <p14:modId xmlns:p14="http://schemas.microsoft.com/office/powerpoint/2010/main" val="1827460033"/>
              </p:ext>
            </p:extLst>
          </p:nvPr>
        </p:nvGraphicFramePr>
        <p:xfrm>
          <a:off x="457201" y="1738696"/>
          <a:ext cx="8229599" cy="3383280"/>
        </p:xfrm>
        <a:graphic>
          <a:graphicData uri="http://schemas.openxmlformats.org/drawingml/2006/table">
            <a:tbl>
              <a:tblPr firstRow="1" bandRow="1">
                <a:tableStyleId>{2D5ABB26-0587-4C30-8999-92F81FD0307C}</a:tableStyleId>
              </a:tblPr>
              <a:tblGrid>
                <a:gridCol w="2764971">
                  <a:extLst>
                    <a:ext uri="{9D8B030D-6E8A-4147-A177-3AD203B41FA5}">
                      <a16:colId xmlns:a16="http://schemas.microsoft.com/office/drawing/2014/main" val="2808935980"/>
                    </a:ext>
                  </a:extLst>
                </a:gridCol>
                <a:gridCol w="5464628">
                  <a:extLst>
                    <a:ext uri="{9D8B030D-6E8A-4147-A177-3AD203B41FA5}">
                      <a16:colId xmlns:a16="http://schemas.microsoft.com/office/drawing/2014/main" val="3379577230"/>
                    </a:ext>
                  </a:extLst>
                </a:gridCol>
              </a:tblGrid>
              <a:tr h="0">
                <a:tc>
                  <a:txBody>
                    <a:bodyPr/>
                    <a:lstStyle/>
                    <a:p>
                      <a:r>
                        <a:rPr lang="en-US" sz="1600" b="1" i="0" u="none" strike="noStrike" cap="none" baseline="0" dirty="0" smtClean="0">
                          <a:solidFill>
                            <a:schemeClr val="tx1"/>
                          </a:solidFill>
                          <a:latin typeface="+mn-lt"/>
                          <a:ea typeface="+mn-ea"/>
                          <a:cs typeface="+mn-cs"/>
                          <a:sym typeface="Arial"/>
                        </a:rPr>
                        <a:t>Namespace</a:t>
                      </a:r>
                      <a:endParaRPr 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i="0" u="none" strike="noStrike" cap="none" baseline="0" dirty="0" smtClean="0">
                          <a:solidFill>
                            <a:schemeClr val="tx1"/>
                          </a:solidFill>
                          <a:latin typeface="+mn-lt"/>
                          <a:ea typeface="+mn-ea"/>
                          <a:cs typeface="+mn-cs"/>
                          <a:sym typeface="Arial"/>
                        </a:rPr>
                        <a:t>Description</a:t>
                      </a:r>
                      <a:endParaRPr 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9681836"/>
                  </a:ext>
                </a:extLst>
              </a:tr>
              <a:tr h="213847">
                <a:tc>
                  <a:txBody>
                    <a:bodyPr/>
                    <a:lstStyle/>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System.Data.Entity</a:t>
                      </a:r>
                      <a:endParaRPr lang="en-US" sz="1600" b="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Contains the classes for manipulating data in databases</a:t>
                      </a:r>
                    </a:p>
                    <a:p>
                      <a:r>
                        <a:rPr lang="en-US" sz="1600" b="0" i="0" u="none" strike="noStrike" cap="none" baseline="0" dirty="0" smtClean="0">
                          <a:solidFill>
                            <a:schemeClr val="tx1"/>
                          </a:solidFill>
                          <a:latin typeface="+mn-lt"/>
                          <a:ea typeface="+mn-ea"/>
                          <a:cs typeface="+mn-cs"/>
                          <a:sym typeface="Arial"/>
                        </a:rPr>
                        <a:t>(i.e., organized collections of data), including support for</a:t>
                      </a:r>
                    </a:p>
                    <a:p>
                      <a:r>
                        <a:rPr lang="en-US" sz="1600" b="0" i="0" u="none" strike="noStrike" cap="none" baseline="0" dirty="0" smtClean="0">
                          <a:solidFill>
                            <a:schemeClr val="tx1"/>
                          </a:solidFill>
                          <a:latin typeface="+mn-lt"/>
                          <a:ea typeface="+mn-ea"/>
                          <a:cs typeface="+mn-cs"/>
                          <a:sym typeface="Arial"/>
                        </a:rPr>
                        <a:t>L</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I</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N</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Q to Entities. (See Chapter 22, Databases and L</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I</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N</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Q.)</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100064"/>
                  </a:ext>
                </a:extLst>
              </a:tr>
              <a:tr h="150485">
                <a:tc>
                  <a:txBody>
                    <a:bodyPr/>
                    <a:lstStyle/>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System.IO</a:t>
                      </a:r>
                      <a:endParaRPr lang="en-US" sz="1600" b="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Contains the classes that enable programs to input and output data. (See Chapter 17, Files and Streams.)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4958054"/>
                  </a:ext>
                </a:extLst>
              </a:tr>
              <a:tr h="213847">
                <a:tc>
                  <a:txBody>
                    <a:bodyPr/>
                    <a:lstStyle/>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System.Web</a:t>
                      </a:r>
                      <a:endParaRPr lang="en-US" sz="1600" b="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Contains the classes used for creating and maintaining web apps, which are accessible over the Internet. (See the online A</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S</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P.NET Web App Development chapter.)</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8740783"/>
                  </a:ext>
                </a:extLst>
              </a:tr>
              <a:tr h="213847">
                <a:tc>
                  <a:txBody>
                    <a:bodyPr/>
                    <a:lstStyle/>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System.Xml</a:t>
                      </a:r>
                      <a:endParaRPr lang="en-US" sz="1600" b="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Contains the classes for creating and manipulating X</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M</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L</a:t>
                      </a:r>
                    </a:p>
                    <a:p>
                      <a:r>
                        <a:rPr lang="en-US" sz="1600" b="0" i="0" u="none" strike="noStrike" cap="none" baseline="0" dirty="0" smtClean="0">
                          <a:solidFill>
                            <a:schemeClr val="tx1"/>
                          </a:solidFill>
                          <a:latin typeface="+mn-lt"/>
                          <a:ea typeface="+mn-ea"/>
                          <a:cs typeface="+mn-cs"/>
                          <a:sym typeface="Arial"/>
                        </a:rPr>
                        <a:t>data. Data can be read from or written to X</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M</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L files. (See</a:t>
                      </a:r>
                    </a:p>
                    <a:p>
                      <a:r>
                        <a:rPr lang="en-US" sz="1600" b="0" i="0" u="none" strike="noStrike" cap="none" baseline="0" dirty="0" smtClean="0">
                          <a:solidFill>
                            <a:schemeClr val="tx1"/>
                          </a:solidFill>
                          <a:latin typeface="+mn-lt"/>
                          <a:ea typeface="+mn-ea"/>
                          <a:cs typeface="+mn-cs"/>
                          <a:sym typeface="Arial"/>
                        </a:rPr>
                        <a:t>the online X</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M</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L and L</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I</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N</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Q to X</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M</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L chapter.)</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6512101"/>
                  </a:ext>
                </a:extLst>
              </a:tr>
            </a:tbl>
          </a:graphicData>
        </a:graphic>
      </p:graphicFrame>
    </p:spTree>
    <p:extLst>
      <p:ext uri="{BB962C8B-B14F-4D97-AF65-F5344CB8AC3E}">
        <p14:creationId xmlns:p14="http://schemas.microsoft.com/office/powerpoint/2010/main" val="280746920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7.5 .NET </a:t>
            </a:r>
            <a:r>
              <a:rPr lang="en-US" dirty="0"/>
              <a:t>Framework Class Library </a:t>
            </a:r>
            <a:r>
              <a:rPr lang="en-US" dirty="0" smtClean="0"/>
              <a:t>Namespaces </a:t>
            </a:r>
            <a:r>
              <a:rPr lang="en-US" dirty="0"/>
              <a:t>(a subset</a:t>
            </a:r>
            <a:r>
              <a:rPr lang="en-US" dirty="0" smtClean="0"/>
              <a:t>) </a:t>
            </a:r>
            <a:r>
              <a:rPr lang="en-US" sz="2000" b="0" dirty="0" smtClean="0"/>
              <a:t>(3 of 3)</a:t>
            </a:r>
            <a:endParaRPr lang="en-US" sz="2000" b="0" dirty="0"/>
          </a:p>
        </p:txBody>
      </p:sp>
      <p:graphicFrame>
        <p:nvGraphicFramePr>
          <p:cNvPr id="4" name="Table 3" descr="A table titled, period, net framework class library name spaces, a subset. Row 8. Name space: system, period, x m l, period, l i n q. Description: Contains the classes that support language integrated query, l i n q for x m l documents. See the online x m l and l i n q to x m l chapter, and several other chapters throughout the book. Row 9. Name space: system, period, collections; system, period, collections, period, generic. Description: Contain the classes that define data structures for maintaining collections of data. See chapter 21, generic collections; functional programming with l i n q or p l i n q. Row 10. Name space: system, period, text. Description: Contains classes that enable programs to manipulate characters and strings. See chapter 16, strings and characters: a deeper look."/>
          <p:cNvGraphicFramePr>
            <a:graphicFrameLocks noGrp="1"/>
          </p:cNvGraphicFramePr>
          <p:nvPr>
            <p:extLst>
              <p:ext uri="{D42A27DB-BD31-4B8C-83A1-F6EECF244321}">
                <p14:modId xmlns:p14="http://schemas.microsoft.com/office/powerpoint/2010/main" val="3747494661"/>
              </p:ext>
            </p:extLst>
          </p:nvPr>
        </p:nvGraphicFramePr>
        <p:xfrm>
          <a:off x="457201" y="1724181"/>
          <a:ext cx="8229599" cy="3291840"/>
        </p:xfrm>
        <a:graphic>
          <a:graphicData uri="http://schemas.openxmlformats.org/drawingml/2006/table">
            <a:tbl>
              <a:tblPr firstRow="1" bandRow="1">
                <a:tableStyleId>{2D5ABB26-0587-4C30-8999-92F81FD0307C}</a:tableStyleId>
              </a:tblPr>
              <a:tblGrid>
                <a:gridCol w="3084285">
                  <a:extLst>
                    <a:ext uri="{9D8B030D-6E8A-4147-A177-3AD203B41FA5}">
                      <a16:colId xmlns:a16="http://schemas.microsoft.com/office/drawing/2014/main" val="2808935980"/>
                    </a:ext>
                  </a:extLst>
                </a:gridCol>
                <a:gridCol w="5145314">
                  <a:extLst>
                    <a:ext uri="{9D8B030D-6E8A-4147-A177-3AD203B41FA5}">
                      <a16:colId xmlns:a16="http://schemas.microsoft.com/office/drawing/2014/main" val="3379577230"/>
                    </a:ext>
                  </a:extLst>
                </a:gridCol>
              </a:tblGrid>
              <a:tr h="0">
                <a:tc>
                  <a:txBody>
                    <a:bodyPr/>
                    <a:lstStyle/>
                    <a:p>
                      <a:r>
                        <a:rPr lang="en-US" sz="1600" b="1" i="0" u="none" strike="noStrike" cap="none" baseline="0" dirty="0" smtClean="0">
                          <a:solidFill>
                            <a:schemeClr val="tx1"/>
                          </a:solidFill>
                          <a:latin typeface="+mn-lt"/>
                          <a:ea typeface="+mn-ea"/>
                          <a:cs typeface="+mn-cs"/>
                          <a:sym typeface="Arial"/>
                        </a:rPr>
                        <a:t>Namespace</a:t>
                      </a:r>
                      <a:endParaRPr 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i="0" u="none" strike="noStrike" cap="none" baseline="0" dirty="0" smtClean="0">
                          <a:solidFill>
                            <a:schemeClr val="tx1"/>
                          </a:solidFill>
                          <a:latin typeface="+mn-lt"/>
                          <a:ea typeface="+mn-ea"/>
                          <a:cs typeface="+mn-cs"/>
                          <a:sym typeface="Arial"/>
                        </a:rPr>
                        <a:t>Description</a:t>
                      </a:r>
                      <a:endParaRPr 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9681836"/>
                  </a:ext>
                </a:extLst>
              </a:tr>
              <a:tr h="254978">
                <a:tc>
                  <a:txBody>
                    <a:bodyPr/>
                    <a:lstStyle/>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System.Xml.Linq</a:t>
                      </a:r>
                      <a:endParaRPr lang="en-US" sz="1600" b="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Contains the classes that support Language Integrated</a:t>
                      </a:r>
                    </a:p>
                    <a:p>
                      <a:r>
                        <a:rPr lang="en-US" sz="1600" b="0" i="0" u="none" strike="noStrike" cap="none" baseline="0" dirty="0" smtClean="0">
                          <a:solidFill>
                            <a:schemeClr val="tx1"/>
                          </a:solidFill>
                          <a:latin typeface="+mn-lt"/>
                          <a:ea typeface="+mn-ea"/>
                          <a:cs typeface="+mn-cs"/>
                          <a:sym typeface="Arial"/>
                        </a:rPr>
                        <a:t>Query (L</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I</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N</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Q) for X</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M</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L documents. (See the online XML and L</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I</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N</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Q to X</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M</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L chapter, and several other chapters throughout the book.)</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100064"/>
                  </a:ext>
                </a:extLst>
              </a:tr>
              <a:tr h="254978">
                <a:tc>
                  <a:txBody>
                    <a:bodyPr/>
                    <a:lstStyle/>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System.Collections</a:t>
                      </a:r>
                    </a:p>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System.Collections.Generic</a:t>
                      </a:r>
                      <a:endParaRPr lang="en-US" sz="1600" b="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Contain the classes that define data structures for maintaining collections of data. (See Chapter 21, Generic Collections; Functional Programming with L</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I</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N</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Q/P</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L</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I</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N</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Q.)</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4958054"/>
                  </a:ext>
                </a:extLst>
              </a:tr>
              <a:tr h="196698">
                <a:tc>
                  <a:txBody>
                    <a:bodyPr/>
                    <a:lstStyle/>
                    <a:p>
                      <a:r>
                        <a:rPr lang="en-US" sz="1600" b="0" i="0" u="none" strike="noStrike" cap="none" baseline="0" dirty="0" smtClean="0">
                          <a:solidFill>
                            <a:schemeClr val="tx1"/>
                          </a:solidFill>
                          <a:latin typeface="Consolas" panose="020B0609020204030204" pitchFamily="49" charset="0"/>
                          <a:ea typeface="+mn-ea"/>
                          <a:cs typeface="Consolas" panose="020B0609020204030204" pitchFamily="49" charset="0"/>
                          <a:sym typeface="Arial"/>
                        </a:rPr>
                        <a:t>System.Text</a:t>
                      </a:r>
                      <a:endParaRPr lang="en-US" sz="1600" b="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Contains classes that enable programs to manipulate characters and strings. (See Chapter 16, Strings and Characters: A Deeper Look.)</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8740783"/>
                  </a:ext>
                </a:extLst>
              </a:tr>
            </a:tbl>
          </a:graphicData>
        </a:graphic>
      </p:graphicFrame>
    </p:spTree>
    <p:extLst>
      <p:ext uri="{BB962C8B-B14F-4D97-AF65-F5344CB8AC3E}">
        <p14:creationId xmlns:p14="http://schemas.microsoft.com/office/powerpoint/2010/main" val="252178476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371"/>
            <a:ext cx="8570687" cy="1097279"/>
          </a:xfrm>
        </p:spPr>
        <p:txBody>
          <a:bodyPr/>
          <a:lstStyle/>
          <a:p>
            <a:r>
              <a:rPr lang="en-US" dirty="0" smtClean="0"/>
              <a:t>7.7 The </a:t>
            </a:r>
            <a:r>
              <a:rPr lang="en-US" dirty="0"/>
              <a:t>.NET Framework Class Library </a:t>
            </a:r>
            <a:r>
              <a:rPr lang="en-US" sz="2000" b="0" dirty="0" smtClean="0"/>
              <a:t>(3 </a:t>
            </a:r>
            <a:r>
              <a:rPr lang="en-US" sz="2000" b="0" dirty="0"/>
              <a:t>of 3)</a:t>
            </a:r>
            <a:endParaRPr lang="en-US" dirty="0"/>
          </a:p>
        </p:txBody>
      </p:sp>
      <p:sp>
        <p:nvSpPr>
          <p:cNvPr id="3" name="Text Placeholder 2"/>
          <p:cNvSpPr>
            <a:spLocks noGrp="1"/>
          </p:cNvSpPr>
          <p:nvPr>
            <p:ph type="body" idx="1"/>
          </p:nvPr>
        </p:nvSpPr>
        <p:spPr/>
        <p:txBody>
          <a:bodyPr/>
          <a:lstStyle/>
          <a:p>
            <a:r>
              <a:rPr lang="en-US" sz="2400" dirty="0">
                <a:latin typeface="+mn-lt"/>
              </a:rPr>
              <a:t>You can locate additional information about a .NET class’s methods in the </a:t>
            </a:r>
            <a:r>
              <a:rPr lang="en-US" sz="2400" b="1" dirty="0">
                <a:latin typeface="+mn-lt"/>
              </a:rPr>
              <a:t>.NET Framework Class Library</a:t>
            </a:r>
            <a:r>
              <a:rPr lang="en-US" sz="2400" dirty="0">
                <a:latin typeface="+mn-lt"/>
              </a:rPr>
              <a:t> </a:t>
            </a:r>
            <a:r>
              <a:rPr lang="en-US" sz="2400" dirty="0" smtClean="0">
                <a:latin typeface="+mn-lt"/>
              </a:rPr>
              <a:t>reference</a:t>
            </a:r>
            <a:endParaRPr lang="en-US" sz="2400" dirty="0">
              <a:latin typeface="+mn-lt"/>
            </a:endParaRPr>
          </a:p>
          <a:p>
            <a:pPr lvl="1"/>
            <a:r>
              <a:rPr lang="en-US" sz="2400" dirty="0">
                <a:latin typeface="+mn-lt"/>
                <a:hlinkClick r:id="rId2" tooltip="https://msdn.microsoft.com/library/mt472912"/>
              </a:rPr>
              <a:t>https://msdn.microsoft.com/library/mt472912</a:t>
            </a:r>
            <a:endParaRPr lang="en-US" sz="2400" dirty="0">
              <a:latin typeface="+mn-lt"/>
            </a:endParaRPr>
          </a:p>
        </p:txBody>
      </p:sp>
    </p:spTree>
    <p:extLst>
      <p:ext uri="{BB962C8B-B14F-4D97-AF65-F5344CB8AC3E}">
        <p14:creationId xmlns:p14="http://schemas.microsoft.com/office/powerpoint/2010/main" val="40428909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Programming Practice 7.1</a:t>
            </a:r>
          </a:p>
        </p:txBody>
      </p:sp>
      <p:sp>
        <p:nvSpPr>
          <p:cNvPr id="3" name="Text Placeholder 2"/>
          <p:cNvSpPr>
            <a:spLocks noGrp="1"/>
          </p:cNvSpPr>
          <p:nvPr>
            <p:ph type="body" idx="1"/>
          </p:nvPr>
        </p:nvSpPr>
        <p:spPr/>
        <p:txBody>
          <a:bodyPr/>
          <a:lstStyle/>
          <a:p>
            <a:pPr marL="0" indent="0">
              <a:buNone/>
            </a:pPr>
            <a:r>
              <a:rPr lang="en-US" sz="2400" dirty="0">
                <a:latin typeface="+mn-lt"/>
              </a:rPr>
              <a:t>The online .NET Framework documentation is easy to search and provides many </a:t>
            </a:r>
            <a:r>
              <a:rPr lang="en-US" sz="2400" dirty="0" smtClean="0">
                <a:latin typeface="+mn-lt"/>
              </a:rPr>
              <a:t>details about </a:t>
            </a:r>
            <a:r>
              <a:rPr lang="en-US" sz="2400" dirty="0">
                <a:latin typeface="+mn-lt"/>
              </a:rPr>
              <a:t>each class. As you learn each class in this book, you should review the class in </a:t>
            </a:r>
            <a:r>
              <a:rPr lang="en-US" sz="2400" dirty="0" smtClean="0">
                <a:latin typeface="+mn-lt"/>
              </a:rPr>
              <a:t>the online </a:t>
            </a:r>
            <a:r>
              <a:rPr lang="en-US" sz="2400" dirty="0">
                <a:latin typeface="+mn-lt"/>
              </a:rPr>
              <a:t>documentation for additional information.</a:t>
            </a:r>
          </a:p>
        </p:txBody>
      </p:sp>
    </p:spTree>
    <p:extLst>
      <p:ext uri="{BB962C8B-B14F-4D97-AF65-F5344CB8AC3E}">
        <p14:creationId xmlns:p14="http://schemas.microsoft.com/office/powerpoint/2010/main" val="87046196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7.8 </a:t>
            </a:r>
            <a:r>
              <a:rPr lang="en-US" dirty="0" smtClean="0"/>
              <a:t>Case </a:t>
            </a:r>
            <a:r>
              <a:rPr lang="en-US" dirty="0"/>
              <a:t>Study: Random-Number Generation</a:t>
            </a:r>
          </a:p>
        </p:txBody>
      </p:sp>
      <p:sp>
        <p:nvSpPr>
          <p:cNvPr id="3" name="Text Placeholder 2"/>
          <p:cNvSpPr>
            <a:spLocks noGrp="1"/>
          </p:cNvSpPr>
          <p:nvPr>
            <p:ph type="body" idx="1"/>
          </p:nvPr>
        </p:nvSpPr>
        <p:spPr/>
        <p:txBody>
          <a:bodyPr/>
          <a:lstStyle/>
          <a:p>
            <a:r>
              <a:rPr lang="en-US" sz="2200" dirty="0">
                <a:latin typeface="+mn-lt"/>
              </a:rPr>
              <a:t>Objects of class </a:t>
            </a:r>
            <a:r>
              <a:rPr lang="en-US" sz="2200" dirty="0">
                <a:latin typeface="Consolas" panose="020B0609020204030204" pitchFamily="49" charset="0"/>
              </a:rPr>
              <a:t>Random</a:t>
            </a:r>
            <a:r>
              <a:rPr lang="en-US" sz="2200" dirty="0">
                <a:latin typeface="+mn-lt"/>
              </a:rPr>
              <a:t> can produce random </a:t>
            </a:r>
            <a:r>
              <a:rPr lang="en-US" sz="2200" dirty="0" smtClean="0">
                <a:latin typeface="Consolas" panose="020B0609020204030204" pitchFamily="49" charset="0"/>
              </a:rPr>
              <a:t>byte, int </a:t>
            </a:r>
            <a:r>
              <a:rPr lang="en-US" sz="2200" dirty="0">
                <a:latin typeface="+mn-lt"/>
              </a:rPr>
              <a:t>and </a:t>
            </a:r>
            <a:r>
              <a:rPr lang="en-US" sz="2200" dirty="0">
                <a:latin typeface="Consolas" panose="020B0609020204030204" pitchFamily="49" charset="0"/>
              </a:rPr>
              <a:t>double</a:t>
            </a:r>
            <a:r>
              <a:rPr lang="en-US" sz="2200" dirty="0">
                <a:latin typeface="+mn-lt"/>
              </a:rPr>
              <a:t> values.</a:t>
            </a:r>
          </a:p>
          <a:p>
            <a:r>
              <a:rPr lang="en-US" sz="2200" dirty="0">
                <a:latin typeface="+mn-lt"/>
              </a:rPr>
              <a:t>According to Microsoft’s documentation for class </a:t>
            </a:r>
            <a:r>
              <a:rPr lang="en-US" sz="2200" dirty="0">
                <a:latin typeface="Consolas" panose="020B0609020204030204" pitchFamily="49" charset="0"/>
              </a:rPr>
              <a:t>Random</a:t>
            </a:r>
            <a:r>
              <a:rPr lang="en-US" sz="2200" dirty="0">
                <a:latin typeface="+mn-lt"/>
              </a:rPr>
              <a:t>, the random values it produces “are not completely random because a mathematical algorithm is used to select them, but they are sufficiently random for practical purposes.” </a:t>
            </a:r>
          </a:p>
          <a:p>
            <a:r>
              <a:rPr lang="en-US" sz="2200" dirty="0">
                <a:latin typeface="+mn-lt"/>
              </a:rPr>
              <a:t>If your app requires so-called cryptographically secure random numbers, use class </a:t>
            </a:r>
            <a:r>
              <a:rPr lang="en-US" sz="2200" dirty="0">
                <a:latin typeface="Consolas" panose="020B0609020204030204" pitchFamily="49" charset="0"/>
              </a:rPr>
              <a:t>RNGCryptoServiceProvider</a:t>
            </a:r>
            <a:r>
              <a:rPr lang="en-US" sz="2200" dirty="0">
                <a:latin typeface="+mn-lt"/>
              </a:rPr>
              <a:t> </a:t>
            </a:r>
            <a:r>
              <a:rPr lang="en-US" sz="2200" dirty="0" smtClean="0">
                <a:latin typeface="+mn-lt"/>
              </a:rPr>
              <a:t>from </a:t>
            </a:r>
            <a:r>
              <a:rPr lang="en-US" sz="2200" dirty="0">
                <a:latin typeface="+mn-lt"/>
              </a:rPr>
              <a:t>namespace </a:t>
            </a:r>
            <a:r>
              <a:rPr lang="en-US" sz="2200" dirty="0">
                <a:latin typeface="Consolas" panose="020B0609020204030204" pitchFamily="49" charset="0"/>
              </a:rPr>
              <a:t>System.Security.Cryptography)</a:t>
            </a:r>
            <a:r>
              <a:rPr lang="en-US" sz="2200" dirty="0">
                <a:latin typeface="+mn-lt"/>
              </a:rPr>
              <a:t> to produce random values</a:t>
            </a:r>
          </a:p>
        </p:txBody>
      </p:sp>
    </p:spTree>
    <p:extLst>
      <p:ext uri="{BB962C8B-B14F-4D97-AF65-F5344CB8AC3E}">
        <p14:creationId xmlns:p14="http://schemas.microsoft.com/office/powerpoint/2010/main" val="131514994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7.8.1 Creating an Object of Type Random</a:t>
            </a:r>
          </a:p>
        </p:txBody>
      </p:sp>
      <p:sp>
        <p:nvSpPr>
          <p:cNvPr id="3" name="Text Placeholder 2"/>
          <p:cNvSpPr>
            <a:spLocks noGrp="1"/>
          </p:cNvSpPr>
          <p:nvPr>
            <p:ph type="body" idx="1"/>
          </p:nvPr>
        </p:nvSpPr>
        <p:spPr>
          <a:xfrm>
            <a:off x="457200" y="1600201"/>
            <a:ext cx="8229600" cy="1143000"/>
          </a:xfrm>
        </p:spPr>
        <p:txBody>
          <a:bodyPr/>
          <a:lstStyle/>
          <a:p>
            <a:r>
              <a:rPr lang="en-US" sz="2400" dirty="0">
                <a:latin typeface="+mn-lt"/>
              </a:rPr>
              <a:t>A new random-number generator object can be created with class </a:t>
            </a:r>
            <a:r>
              <a:rPr lang="en-US" sz="2400" dirty="0">
                <a:latin typeface="Consolas" panose="020B0609020204030204" pitchFamily="49" charset="0"/>
              </a:rPr>
              <a:t>Random</a:t>
            </a:r>
            <a:r>
              <a:rPr lang="en-US" sz="2400" dirty="0">
                <a:latin typeface="+mn-lt"/>
              </a:rPr>
              <a:t> (from the </a:t>
            </a:r>
            <a:r>
              <a:rPr lang="en-US" sz="2400" dirty="0">
                <a:latin typeface="Consolas" panose="020B0609020204030204" pitchFamily="49" charset="0"/>
              </a:rPr>
              <a:t>System</a:t>
            </a:r>
            <a:r>
              <a:rPr lang="en-US" sz="2400" dirty="0">
                <a:latin typeface="+mn-lt"/>
              </a:rPr>
              <a:t> namespace) as follows</a:t>
            </a:r>
            <a:r>
              <a:rPr lang="en-US" sz="2400" dirty="0" smtClean="0">
                <a:latin typeface="+mn-lt"/>
              </a:rPr>
              <a:t>:</a:t>
            </a:r>
          </a:p>
          <a:p>
            <a:pPr lvl="1"/>
            <a:r>
              <a:rPr lang="en-US" sz="2400" dirty="0">
                <a:latin typeface="+mn-lt"/>
              </a:rPr>
              <a:t> </a:t>
            </a:r>
          </a:p>
        </p:txBody>
      </p:sp>
      <p:pic>
        <p:nvPicPr>
          <p:cNvPr id="4" name="Picture 3" descr="Random random numbers equals new random left parenthesis right parenthesis semicolon."/>
          <p:cNvPicPr>
            <a:picLocks noChangeAspect="1"/>
          </p:cNvPicPr>
          <p:nvPr/>
        </p:nvPicPr>
        <p:blipFill rotWithShape="1">
          <a:blip r:embed="rId2"/>
          <a:srcRect l="4739" t="11385" r="-199" b="34429"/>
          <a:stretch/>
        </p:blipFill>
        <p:spPr>
          <a:xfrm>
            <a:off x="1346311" y="2850637"/>
            <a:ext cx="6476091" cy="357020"/>
          </a:xfrm>
          <a:prstGeom prst="rect">
            <a:avLst/>
          </a:prstGeom>
        </p:spPr>
      </p:pic>
    </p:spTree>
    <p:extLst>
      <p:ext uri="{BB962C8B-B14F-4D97-AF65-F5344CB8AC3E}">
        <p14:creationId xmlns:p14="http://schemas.microsoft.com/office/powerpoint/2010/main" val="28166611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7.8.2 Generating a Random Integer</a:t>
            </a:r>
            <a:endParaRPr lang="en-US" dirty="0"/>
          </a:p>
        </p:txBody>
      </p:sp>
      <p:sp>
        <p:nvSpPr>
          <p:cNvPr id="3" name="Text Placeholder 2"/>
          <p:cNvSpPr>
            <a:spLocks noGrp="1"/>
          </p:cNvSpPr>
          <p:nvPr>
            <p:ph type="body" idx="1"/>
          </p:nvPr>
        </p:nvSpPr>
        <p:spPr/>
        <p:txBody>
          <a:bodyPr/>
          <a:lstStyle/>
          <a:p>
            <a:r>
              <a:rPr lang="en-US" sz="2400" dirty="0">
                <a:latin typeface="+mn-lt"/>
              </a:rPr>
              <a:t>Method </a:t>
            </a:r>
            <a:r>
              <a:rPr lang="en-US" sz="2400" dirty="0">
                <a:latin typeface="Consolas" panose="020B0609020204030204" pitchFamily="49" charset="0"/>
              </a:rPr>
              <a:t>Next</a:t>
            </a:r>
            <a:r>
              <a:rPr lang="en-US" sz="2400" dirty="0">
                <a:latin typeface="+mn-lt"/>
              </a:rPr>
              <a:t> of class </a:t>
            </a:r>
            <a:r>
              <a:rPr lang="en-US" sz="2400" dirty="0">
                <a:latin typeface="Consolas" panose="020B0609020204030204" pitchFamily="49" charset="0"/>
              </a:rPr>
              <a:t>Random</a:t>
            </a:r>
            <a:r>
              <a:rPr lang="en-US" sz="2400" dirty="0">
                <a:latin typeface="+mn-lt"/>
              </a:rPr>
              <a:t> generates a random </a:t>
            </a:r>
            <a:r>
              <a:rPr lang="en-US" sz="2400" dirty="0">
                <a:latin typeface="Consolas" panose="020B0609020204030204" pitchFamily="49" charset="0"/>
              </a:rPr>
              <a:t>int</a:t>
            </a:r>
            <a:r>
              <a:rPr lang="en-US" sz="2400" dirty="0">
                <a:latin typeface="+mn-lt"/>
              </a:rPr>
              <a:t> value.</a:t>
            </a:r>
          </a:p>
          <a:p>
            <a:r>
              <a:rPr lang="en-US" sz="2400" dirty="0">
                <a:latin typeface="+mn-lt"/>
              </a:rPr>
              <a:t>range 0 to +2,147,483,646, inclusive</a:t>
            </a:r>
          </a:p>
          <a:p>
            <a:r>
              <a:rPr lang="en-US" sz="2400" dirty="0">
                <a:latin typeface="+mn-lt"/>
              </a:rPr>
              <a:t>The values returned by </a:t>
            </a:r>
            <a:r>
              <a:rPr lang="en-US" sz="2400" dirty="0">
                <a:latin typeface="Consolas" panose="020B0609020204030204" pitchFamily="49" charset="0"/>
              </a:rPr>
              <a:t>Next</a:t>
            </a:r>
            <a:r>
              <a:rPr lang="en-US" sz="2400" dirty="0">
                <a:latin typeface="+mn-lt"/>
              </a:rPr>
              <a:t> are actually pseudorandom numbers—a sequence of values produced by a complex mathematical calculation.</a:t>
            </a:r>
          </a:p>
          <a:p>
            <a:r>
              <a:rPr lang="en-US" sz="2400" dirty="0">
                <a:latin typeface="+mn-lt"/>
              </a:rPr>
              <a:t>The calculation uses the current time of day to seed the random-number generator.</a:t>
            </a:r>
          </a:p>
        </p:txBody>
      </p:sp>
    </p:spTree>
    <p:extLst>
      <p:ext uri="{BB962C8B-B14F-4D97-AF65-F5344CB8AC3E}">
        <p14:creationId xmlns:p14="http://schemas.microsoft.com/office/powerpoint/2010/main" val="19398834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7.8.3 Scaling the Random-Number Range </a:t>
            </a:r>
          </a:p>
        </p:txBody>
      </p:sp>
      <p:sp>
        <p:nvSpPr>
          <p:cNvPr id="3" name="Text Placeholder 2"/>
          <p:cNvSpPr>
            <a:spLocks noGrp="1"/>
          </p:cNvSpPr>
          <p:nvPr>
            <p:ph type="body" idx="1"/>
          </p:nvPr>
        </p:nvSpPr>
        <p:spPr/>
        <p:txBody>
          <a:bodyPr/>
          <a:lstStyle/>
          <a:p>
            <a:r>
              <a:rPr lang="en-US" sz="2400" dirty="0">
                <a:latin typeface="+mn-lt"/>
              </a:rPr>
              <a:t>If you supply the </a:t>
            </a:r>
            <a:r>
              <a:rPr lang="en-US" sz="2400" dirty="0">
                <a:latin typeface="Consolas" panose="020B0609020204030204" pitchFamily="49" charset="0"/>
              </a:rPr>
              <a:t>Next</a:t>
            </a:r>
            <a:r>
              <a:rPr lang="en-US" sz="2400" dirty="0">
                <a:latin typeface="+mn-lt"/>
              </a:rPr>
              <a:t> method with an argument—called the scaling factor—it returns a value from 0 up to, but not including, the argument’s value.</a:t>
            </a:r>
          </a:p>
        </p:txBody>
      </p:sp>
    </p:spTree>
    <p:extLst>
      <p:ext uri="{BB962C8B-B14F-4D97-AF65-F5344CB8AC3E}">
        <p14:creationId xmlns:p14="http://schemas.microsoft.com/office/powerpoint/2010/main" val="14431444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7.8.4 Shifting Random-Number Range</a:t>
            </a:r>
          </a:p>
        </p:txBody>
      </p:sp>
      <p:sp>
        <p:nvSpPr>
          <p:cNvPr id="3" name="Text Placeholder 2"/>
          <p:cNvSpPr>
            <a:spLocks noGrp="1"/>
          </p:cNvSpPr>
          <p:nvPr>
            <p:ph type="body" idx="1"/>
          </p:nvPr>
        </p:nvSpPr>
        <p:spPr/>
        <p:txBody>
          <a:bodyPr/>
          <a:lstStyle/>
          <a:p>
            <a:r>
              <a:rPr lang="en-US" sz="2400" dirty="0">
                <a:latin typeface="+mn-lt"/>
              </a:rPr>
              <a:t>You can </a:t>
            </a:r>
            <a:r>
              <a:rPr lang="en-US" sz="2400" dirty="0" smtClean="0">
                <a:latin typeface="+mn-lt"/>
              </a:rPr>
              <a:t>also shift </a:t>
            </a:r>
            <a:r>
              <a:rPr lang="en-US" sz="2400" dirty="0">
                <a:latin typeface="+mn-lt"/>
              </a:rPr>
              <a:t>the range of numbers produced by adding a shifting value to the number returned by the </a:t>
            </a:r>
            <a:r>
              <a:rPr lang="en-US" sz="2400" dirty="0">
                <a:latin typeface="Consolas" panose="020B0609020204030204" pitchFamily="49" charset="0"/>
              </a:rPr>
              <a:t>Next</a:t>
            </a:r>
            <a:r>
              <a:rPr lang="en-US" sz="2400" dirty="0">
                <a:latin typeface="+mn-lt"/>
              </a:rPr>
              <a:t> method.</a:t>
            </a:r>
          </a:p>
        </p:txBody>
      </p:sp>
    </p:spTree>
    <p:extLst>
      <p:ext uri="{BB962C8B-B14F-4D97-AF65-F5344CB8AC3E}">
        <p14:creationId xmlns:p14="http://schemas.microsoft.com/office/powerpoint/2010/main" val="31360021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7.8.5 Combining Shifting and Scaling</a:t>
            </a:r>
          </a:p>
        </p:txBody>
      </p:sp>
      <p:sp>
        <p:nvSpPr>
          <p:cNvPr id="3" name="Text Placeholder 2"/>
          <p:cNvSpPr>
            <a:spLocks noGrp="1"/>
          </p:cNvSpPr>
          <p:nvPr>
            <p:ph type="body" idx="1"/>
          </p:nvPr>
        </p:nvSpPr>
        <p:spPr/>
        <p:txBody>
          <a:bodyPr/>
          <a:lstStyle/>
          <a:p>
            <a:r>
              <a:rPr lang="en-US" sz="2400" dirty="0">
                <a:latin typeface="+mn-lt"/>
              </a:rPr>
              <a:t>If you provide </a:t>
            </a:r>
            <a:r>
              <a:rPr lang="en-US" sz="2400" dirty="0">
                <a:latin typeface="Consolas" panose="020B0609020204030204" pitchFamily="49" charset="0"/>
              </a:rPr>
              <a:t>Next</a:t>
            </a:r>
            <a:r>
              <a:rPr lang="en-US" sz="2400" dirty="0">
                <a:latin typeface="+mn-lt"/>
              </a:rPr>
              <a:t> with two </a:t>
            </a:r>
            <a:r>
              <a:rPr lang="en-US" sz="2400" dirty="0">
                <a:latin typeface="Consolas" panose="020B0609020204030204" pitchFamily="49" charset="0"/>
              </a:rPr>
              <a:t>int</a:t>
            </a:r>
            <a:r>
              <a:rPr lang="en-US" sz="2400" dirty="0">
                <a:latin typeface="+mn-lt"/>
              </a:rPr>
              <a:t> arguments, it returns a value from the first argument’s value up to, but not including, the second argument’s value.</a:t>
            </a:r>
          </a:p>
        </p:txBody>
      </p:sp>
    </p:spTree>
    <p:extLst>
      <p:ext uri="{BB962C8B-B14F-4D97-AF65-F5344CB8AC3E}">
        <p14:creationId xmlns:p14="http://schemas.microsoft.com/office/powerpoint/2010/main" val="1000276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Outline </a:t>
            </a:r>
            <a:r>
              <a:rPr lang="en-US" sz="2000" b="0" dirty="0" smtClean="0"/>
              <a:t>(4 </a:t>
            </a:r>
            <a:r>
              <a:rPr lang="en-US" sz="2000" b="0" dirty="0"/>
              <a:t>of 7)</a:t>
            </a:r>
            <a:endParaRPr lang="en-US" dirty="0"/>
          </a:p>
        </p:txBody>
      </p:sp>
      <p:sp>
        <p:nvSpPr>
          <p:cNvPr id="3" name="Text Placeholder 2"/>
          <p:cNvSpPr>
            <a:spLocks noGrp="1"/>
          </p:cNvSpPr>
          <p:nvPr>
            <p:ph type="body" idx="1"/>
          </p:nvPr>
        </p:nvSpPr>
        <p:spPr/>
        <p:txBody>
          <a:bodyPr/>
          <a:lstStyle/>
          <a:p>
            <a:pPr marL="486000" lvl="1" indent="0">
              <a:buNone/>
            </a:pPr>
            <a:r>
              <a:rPr lang="en-US" sz="2400" dirty="0">
                <a:solidFill>
                  <a:schemeClr val="tx2"/>
                </a:solidFill>
                <a:latin typeface="+mn-lt"/>
              </a:rPr>
              <a:t>7.8.5</a:t>
            </a:r>
            <a:r>
              <a:rPr lang="en-US" sz="2400" dirty="0">
                <a:latin typeface="+mn-lt"/>
              </a:rPr>
              <a:t> Combining Shifting and Scaling</a:t>
            </a:r>
          </a:p>
          <a:p>
            <a:pPr marL="486000" lvl="1" indent="0">
              <a:buNone/>
            </a:pPr>
            <a:r>
              <a:rPr lang="en-US" sz="2400" dirty="0">
                <a:solidFill>
                  <a:schemeClr val="tx2"/>
                </a:solidFill>
                <a:latin typeface="+mn-lt"/>
              </a:rPr>
              <a:t>7.8.6</a:t>
            </a:r>
            <a:r>
              <a:rPr lang="en-US" sz="2400" dirty="0">
                <a:latin typeface="+mn-lt"/>
              </a:rPr>
              <a:t> Rolling a Six-Sided Die</a:t>
            </a:r>
          </a:p>
          <a:p>
            <a:pPr marL="486000" lvl="1" indent="0">
              <a:buNone/>
            </a:pPr>
            <a:r>
              <a:rPr lang="en-US" sz="2400" dirty="0">
                <a:solidFill>
                  <a:schemeClr val="tx2"/>
                </a:solidFill>
                <a:latin typeface="+mn-lt"/>
              </a:rPr>
              <a:t>7.8.7</a:t>
            </a:r>
            <a:r>
              <a:rPr lang="en-US" sz="2400" dirty="0">
                <a:latin typeface="+mn-lt"/>
              </a:rPr>
              <a:t> Scaling and Shifting Random Numbers</a:t>
            </a:r>
          </a:p>
          <a:p>
            <a:pPr marL="486000" lvl="1" indent="0">
              <a:buNone/>
            </a:pPr>
            <a:r>
              <a:rPr lang="en-US" sz="2400" dirty="0">
                <a:solidFill>
                  <a:schemeClr val="tx2"/>
                </a:solidFill>
                <a:latin typeface="+mn-lt"/>
              </a:rPr>
              <a:t>7.8.8</a:t>
            </a:r>
            <a:r>
              <a:rPr lang="en-US" sz="2400" dirty="0">
                <a:latin typeface="+mn-lt"/>
              </a:rPr>
              <a:t> Repeatability for Testing and Debugging</a:t>
            </a:r>
          </a:p>
          <a:p>
            <a:pPr marL="0" indent="0">
              <a:buNone/>
            </a:pPr>
            <a:r>
              <a:rPr lang="en-US" sz="2400" b="1" dirty="0">
                <a:solidFill>
                  <a:schemeClr val="tx2"/>
                </a:solidFill>
                <a:latin typeface="+mn-lt"/>
              </a:rPr>
              <a:t>7.9</a:t>
            </a:r>
            <a:r>
              <a:rPr lang="en-US" sz="2400" b="1" dirty="0">
                <a:latin typeface="+mn-lt"/>
              </a:rPr>
              <a:t> </a:t>
            </a:r>
            <a:r>
              <a:rPr lang="en-US" sz="2400" dirty="0">
                <a:latin typeface="+mn-lt"/>
              </a:rPr>
              <a:t>Case Study: A Game of </a:t>
            </a:r>
            <a:r>
              <a:rPr lang="en-US" sz="2400" dirty="0" smtClean="0">
                <a:latin typeface="+mn-lt"/>
              </a:rPr>
              <a:t>Chance; Introducing </a:t>
            </a:r>
            <a:r>
              <a:rPr lang="en-US" sz="2400" dirty="0">
                <a:latin typeface="+mn-lt"/>
              </a:rPr>
              <a:t>Enumerations</a:t>
            </a:r>
          </a:p>
          <a:p>
            <a:pPr marL="486000" lvl="1" indent="0">
              <a:buNone/>
            </a:pPr>
            <a:r>
              <a:rPr lang="en-US" sz="2400" dirty="0">
                <a:solidFill>
                  <a:schemeClr val="tx2"/>
                </a:solidFill>
                <a:latin typeface="+mn-lt"/>
              </a:rPr>
              <a:t>7.9.1</a:t>
            </a:r>
            <a:r>
              <a:rPr lang="en-US" sz="2400" dirty="0">
                <a:latin typeface="+mn-lt"/>
              </a:rPr>
              <a:t> Method </a:t>
            </a:r>
            <a:r>
              <a:rPr lang="en-US" sz="2400" dirty="0" smtClean="0">
                <a:latin typeface="Consolas" panose="020B0609020204030204" pitchFamily="49" charset="0"/>
                <a:cs typeface="Consolas" panose="020B0609020204030204" pitchFamily="49" charset="0"/>
              </a:rPr>
              <a:t>RollDice</a:t>
            </a:r>
          </a:p>
          <a:p>
            <a:pPr marL="486000" lvl="1" indent="0">
              <a:buNone/>
            </a:pPr>
            <a:r>
              <a:rPr lang="en-US" sz="2400" dirty="0">
                <a:solidFill>
                  <a:schemeClr val="tx2"/>
                </a:solidFill>
                <a:latin typeface="+mn-lt"/>
              </a:rPr>
              <a:t>7.9.2</a:t>
            </a:r>
            <a:r>
              <a:rPr lang="en-US" sz="2400" dirty="0">
                <a:latin typeface="+mn-lt"/>
              </a:rPr>
              <a:t> Method </a:t>
            </a:r>
            <a:r>
              <a:rPr lang="en-US" sz="2400" dirty="0">
                <a:latin typeface="Consolas" panose="020B0609020204030204" pitchFamily="49" charset="0"/>
                <a:cs typeface="Consolas" panose="020B0609020204030204" pitchFamily="49" charset="0"/>
              </a:rPr>
              <a:t>Main</a:t>
            </a:r>
            <a:r>
              <a:rPr lang="en-US" sz="2400" dirty="0">
                <a:latin typeface="+mn-lt"/>
              </a:rPr>
              <a:t>’s Local Variables</a:t>
            </a:r>
          </a:p>
          <a:p>
            <a:pPr marL="486000" lvl="1" indent="0">
              <a:buNone/>
            </a:pPr>
            <a:r>
              <a:rPr lang="en-US" sz="2400" dirty="0">
                <a:solidFill>
                  <a:schemeClr val="tx2"/>
                </a:solidFill>
                <a:latin typeface="+mn-lt"/>
              </a:rPr>
              <a:t>7.9.3</a:t>
            </a:r>
            <a:r>
              <a:rPr lang="en-US" sz="2400" dirty="0">
                <a:latin typeface="+mn-lt"/>
              </a:rPr>
              <a:t> </a:t>
            </a:r>
            <a:r>
              <a:rPr lang="en-US" sz="2400" dirty="0">
                <a:latin typeface="Consolas" panose="020B0609020204030204" pitchFamily="49" charset="0"/>
                <a:cs typeface="Consolas" panose="020B0609020204030204" pitchFamily="49" charset="0"/>
              </a:rPr>
              <a:t>enum</a:t>
            </a:r>
            <a:r>
              <a:rPr lang="en-US" sz="2400" dirty="0">
                <a:latin typeface="+mn-lt"/>
              </a:rPr>
              <a:t> Type </a:t>
            </a:r>
            <a:r>
              <a:rPr lang="en-US" sz="2400" dirty="0">
                <a:latin typeface="Consolas" panose="020B0609020204030204" pitchFamily="49" charset="0"/>
                <a:cs typeface="Consolas" panose="020B0609020204030204" pitchFamily="49" charset="0"/>
              </a:rPr>
              <a:t>Status</a:t>
            </a:r>
          </a:p>
          <a:p>
            <a:pPr marL="486000" lvl="1" indent="0">
              <a:buNone/>
            </a:pPr>
            <a:r>
              <a:rPr lang="en-US" sz="2400" dirty="0">
                <a:solidFill>
                  <a:schemeClr val="tx2"/>
                </a:solidFill>
                <a:latin typeface="+mn-lt"/>
              </a:rPr>
              <a:t>7.9.4</a:t>
            </a:r>
            <a:r>
              <a:rPr lang="en-US" sz="2400" dirty="0">
                <a:latin typeface="+mn-lt"/>
              </a:rPr>
              <a:t> The First Roll</a:t>
            </a:r>
          </a:p>
        </p:txBody>
      </p:sp>
    </p:spTree>
    <p:extLst>
      <p:ext uri="{BB962C8B-B14F-4D97-AF65-F5344CB8AC3E}">
        <p14:creationId xmlns:p14="http://schemas.microsoft.com/office/powerpoint/2010/main" val="15858624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7.8.6 Rolling a Six-Sided </a:t>
            </a:r>
            <a:r>
              <a:rPr lang="en-US" dirty="0" smtClean="0"/>
              <a:t>Die </a:t>
            </a:r>
            <a:r>
              <a:rPr lang="en-US" sz="2000" b="0" dirty="0" smtClean="0"/>
              <a:t>(1 of 2)</a:t>
            </a:r>
            <a:endParaRPr lang="en-US" sz="2000" b="0" dirty="0"/>
          </a:p>
        </p:txBody>
      </p:sp>
      <p:sp>
        <p:nvSpPr>
          <p:cNvPr id="3" name="Text Placeholder 2"/>
          <p:cNvSpPr>
            <a:spLocks noGrp="1"/>
          </p:cNvSpPr>
          <p:nvPr>
            <p:ph type="body" idx="1"/>
          </p:nvPr>
        </p:nvSpPr>
        <p:spPr/>
        <p:txBody>
          <a:bodyPr/>
          <a:lstStyle/>
          <a:p>
            <a:r>
              <a:rPr lang="en-US" sz="2400" dirty="0">
                <a:latin typeface="+mn-lt"/>
              </a:rPr>
              <a:t>Figure 7.6 shows two sample outputs of an app that simulates 20 rolls of a six-sided die and displays each roll’s value.</a:t>
            </a:r>
          </a:p>
        </p:txBody>
      </p:sp>
    </p:spTree>
    <p:extLst>
      <p:ext uri="{BB962C8B-B14F-4D97-AF65-F5344CB8AC3E}">
        <p14:creationId xmlns:p14="http://schemas.microsoft.com/office/powerpoint/2010/main" val="2887311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b"/>
          <a:lstStyle/>
          <a:p>
            <a:r>
              <a:rPr lang="en-US" dirty="0" smtClean="0"/>
              <a:t>Figure 7.6 Shifted </a:t>
            </a:r>
            <a:r>
              <a:rPr lang="en-US" dirty="0"/>
              <a:t>and </a:t>
            </a:r>
            <a:r>
              <a:rPr lang="en-US" dirty="0" smtClean="0"/>
              <a:t>Scaled Random Integers </a:t>
            </a:r>
            <a:r>
              <a:rPr lang="en-US" sz="2000" b="0" dirty="0" smtClean="0"/>
              <a:t>(1 of 2)</a:t>
            </a:r>
            <a:endParaRPr lang="en-US" sz="2000" b="0" dirty="0"/>
          </a:p>
        </p:txBody>
      </p:sp>
      <p:pic>
        <p:nvPicPr>
          <p:cNvPr id="2" name="Picture 1" descr="The program code for shifted and scaled random integers. Line 1: forward slash, forward slash, f i g period 7.6, colon, random integers, period, c s. Line 2: forward slash, forward slash, shifted and scaled random integers. Line 3: using system, semicolon. Line 4: blank. Line 5: class random integers. Line 6: left brace. Line 7, indented once: static void main, left parenthesis, right parenthesis. Line 8, indented once: left brace. Line 9, indented twice: random random numbers, = new random, left parenthesis, right parenthesis, semicolon, forward slash, forward slash, random-number generator. Line 10: blank. Line 11, indented twice: forward slash, forward slash, loop 20 times. Line 12, indented twice: for, left parenthesis, i n t, counter = 1, semicolon, counter, left angle bracket = 20, semicolon, + +counter, right parenthesis. Line 13, indented twice: left brace. Line 14, indented three times: forward slash, forward slash, pick random integer from 1 to 6. Line 15, indented three times: i n t, face = random numbers, period, next, left parenthesis, 1, comma, 7, right parenthesis, semicolon. Line 16, indented three times: console, period, write, left parenthesis, dollar sign, open quotes, left brace, face, right brace, close quotes, right parenthesis, semicolon, forward slash, forward slash, display generated value. Line 17, indented twice: right brace. Line 18: blank. Line 19, indented twice: console, period, write line, left parenthesis, right parenthesis, semicolon. Line 20, indented once: right brace. Line 21: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378" y="1558521"/>
            <a:ext cx="7797245" cy="4585838"/>
          </a:xfrm>
          <a:prstGeom prst="rect">
            <a:avLst/>
          </a:prstGeom>
        </p:spPr>
      </p:pic>
    </p:spTree>
    <p:extLst>
      <p:ext uri="{BB962C8B-B14F-4D97-AF65-F5344CB8AC3E}">
        <p14:creationId xmlns:p14="http://schemas.microsoft.com/office/powerpoint/2010/main" val="4323145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7.6 Shifted and </a:t>
            </a:r>
            <a:r>
              <a:rPr lang="en-US" dirty="0" smtClean="0"/>
              <a:t>Scaled Random Integers </a:t>
            </a:r>
            <a:r>
              <a:rPr lang="en-US" sz="2000" b="0" dirty="0" smtClean="0"/>
              <a:t>(2 </a:t>
            </a:r>
            <a:r>
              <a:rPr lang="en-US" sz="2000" b="0" dirty="0"/>
              <a:t>of 2)</a:t>
            </a:r>
            <a:endParaRPr lang="en-US" dirty="0"/>
          </a:p>
        </p:txBody>
      </p:sp>
      <p:pic>
        <p:nvPicPr>
          <p:cNvPr id="4" name="Picture 3" descr="An output. Line 1: 3 3 3 1 1 2 1 2 4 2 2 3 6 2 5 3 4 6 6 1. Line 2: 6 2 5 1 3 5 2 1 6 5 4 1 6 1 3 3 1 4 3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186" y="2019429"/>
            <a:ext cx="7893628" cy="1409571"/>
          </a:xfrm>
          <a:prstGeom prst="rect">
            <a:avLst/>
          </a:prstGeom>
        </p:spPr>
      </p:pic>
    </p:spTree>
    <p:extLst>
      <p:ext uri="{BB962C8B-B14F-4D97-AF65-F5344CB8AC3E}">
        <p14:creationId xmlns:p14="http://schemas.microsoft.com/office/powerpoint/2010/main" val="26173251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7.8.6 Rolling a Six-Sided </a:t>
            </a:r>
            <a:r>
              <a:rPr lang="en-US" dirty="0" smtClean="0"/>
              <a:t>Die </a:t>
            </a:r>
            <a:r>
              <a:rPr lang="en-US" sz="2000" b="0" dirty="0" smtClean="0"/>
              <a:t>(2 </a:t>
            </a:r>
            <a:r>
              <a:rPr lang="en-US" sz="2000" b="0" dirty="0"/>
              <a:t>of 2)</a:t>
            </a:r>
            <a:endParaRPr lang="en-US" sz="2000" dirty="0"/>
          </a:p>
        </p:txBody>
      </p:sp>
      <p:sp>
        <p:nvSpPr>
          <p:cNvPr id="3" name="Text Placeholder 2"/>
          <p:cNvSpPr>
            <a:spLocks noGrp="1"/>
          </p:cNvSpPr>
          <p:nvPr>
            <p:ph type="body" idx="1"/>
          </p:nvPr>
        </p:nvSpPr>
        <p:spPr/>
        <p:txBody>
          <a:bodyPr/>
          <a:lstStyle/>
          <a:p>
            <a:r>
              <a:rPr lang="en-US" sz="2400" dirty="0">
                <a:latin typeface="+mn-lt"/>
              </a:rPr>
              <a:t>The app in </a:t>
            </a:r>
            <a:r>
              <a:rPr lang="en-US" sz="2400" dirty="0" smtClean="0">
                <a:latin typeface="+mn-lt"/>
              </a:rPr>
              <a:t>Figure</a:t>
            </a:r>
            <a:r>
              <a:rPr lang="en-US" sz="2400" dirty="0">
                <a:latin typeface="+mn-lt"/>
              </a:rPr>
              <a:t> 7.7 simulates 60,000,000 rolls of a die. Each integer from 1 to 6 should appear approximately 10,000,000 times.</a:t>
            </a:r>
          </a:p>
          <a:p>
            <a:r>
              <a:rPr lang="en-US" sz="2400" dirty="0">
                <a:latin typeface="+mn-lt"/>
              </a:rPr>
              <a:t>The values produced by method </a:t>
            </a:r>
            <a:r>
              <a:rPr lang="en-US" sz="2400" dirty="0">
                <a:latin typeface="Consolas" panose="020B0609020204030204" pitchFamily="49" charset="0"/>
              </a:rPr>
              <a:t>Next</a:t>
            </a:r>
            <a:r>
              <a:rPr lang="en-US" sz="2400" dirty="0">
                <a:latin typeface="+mn-lt"/>
              </a:rPr>
              <a:t> enable the</a:t>
            </a:r>
            <a:br>
              <a:rPr lang="en-US" sz="2400" dirty="0">
                <a:latin typeface="+mn-lt"/>
              </a:rPr>
            </a:br>
            <a:r>
              <a:rPr lang="en-US" sz="2400" dirty="0">
                <a:latin typeface="+mn-lt"/>
              </a:rPr>
              <a:t>app to realistically simulate rolling a six-sided die.</a:t>
            </a:r>
          </a:p>
        </p:txBody>
      </p:sp>
    </p:spTree>
    <p:extLst>
      <p:ext uri="{BB962C8B-B14F-4D97-AF65-F5344CB8AC3E}">
        <p14:creationId xmlns:p14="http://schemas.microsoft.com/office/powerpoint/2010/main" val="18217768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7.7 Roll </a:t>
            </a:r>
            <a:r>
              <a:rPr lang="en-US" dirty="0"/>
              <a:t>a Six-Sided Die 60,000,000 </a:t>
            </a:r>
            <a:r>
              <a:rPr lang="en-US" dirty="0" smtClean="0"/>
              <a:t>Times </a:t>
            </a:r>
            <a:r>
              <a:rPr lang="en-US" sz="2000" b="0" dirty="0" smtClean="0"/>
              <a:t>(1 of 4)</a:t>
            </a:r>
            <a:endParaRPr lang="en-US" sz="2000" b="0" dirty="0"/>
          </a:p>
        </p:txBody>
      </p:sp>
      <p:pic>
        <p:nvPicPr>
          <p:cNvPr id="3" name="Picture 2" descr="Program code. Line 1: forward slash, forward slash, f i g period 7.7, colon, roll die, period, c s. Line 2: forward slash, forward slash, roll a six-sided die 60,000,000 times. Line 3: using system, semicolon. Line 4: blank. Line 5: class roll die. Line 6: left brace. Line 7, indented once: static void main, left parenthesis, right parenthesis. Line 8, indented once: left brace. Line 9, indented once: random random numbers = new random, left parenthesis, right parenthesis, semicolon, forward slash, forward slash, random-number generator. Line 10: blank. Line 11, indented once: i n t, frequency 1 = 0, semicolon, forward slash, forward slash, count of 1s rolled. Line 12, indented once: i n t, frequency 2 = 0, semicolon, forward slash, forward slash, count of 2s rolled. Line 13, indented once: i n t, frequency 3 = 0, semicolon, forward slash, forward slash, count of 3s rolled. Line 14, indented once: i n t, frequency 4 = 0, semicolon, forward slash, forward slash, count of 4s rolled. Line 15, indented once: i n t, frequency 5 = 0, semicolon, forward slash, forward slash, count of 5s rolled. Line 16, indented once: i n t, frequency 6 = 0, semicolon, forward slash, forward slash, count of 6s rolled. Line 17: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329" y="1686722"/>
            <a:ext cx="8037342" cy="3848099"/>
          </a:xfrm>
          <a:prstGeom prst="rect">
            <a:avLst/>
          </a:prstGeom>
        </p:spPr>
      </p:pic>
    </p:spTree>
    <p:extLst>
      <p:ext uri="{BB962C8B-B14F-4D97-AF65-F5344CB8AC3E}">
        <p14:creationId xmlns:p14="http://schemas.microsoft.com/office/powerpoint/2010/main" val="20269489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7.7 Roll a Six-Sided Die 60,000,000 Times </a:t>
            </a:r>
            <a:r>
              <a:rPr lang="en-US" sz="2000" b="0" dirty="0" smtClean="0"/>
              <a:t>(2 </a:t>
            </a:r>
            <a:r>
              <a:rPr lang="en-US" sz="2000" b="0" dirty="0"/>
              <a:t>of 4)</a:t>
            </a:r>
            <a:endParaRPr lang="en-US" dirty="0"/>
          </a:p>
        </p:txBody>
      </p:sp>
      <p:pic>
        <p:nvPicPr>
          <p:cNvPr id="3" name="Picture 2" descr="Program code. Line 18, indented once: forward slash, forward slash, summarize results of 60,000,000 rolls of a die. Line 19, indented once: for, left parenthesis, i n t, roll = 1, semicolon, roll, left angle bracket = 60000000, semicolon, + + roll, right parenthesis. Line 20, indented once: left brace. Line 21, indented twice: i n t, face = random numbers, period, next, left parenthesis, 1, comma, 7, right parenthesis, semicolon, forward slash, forward slash, number from 1 to 6. Line 22: blank. Line 23, indented twice: forward slash, forward slash, determine roll value 1 hyphen 6 and increment appropriate counter. Line 24, indented twice: switch, left parenthesis, face, right parenthesis. Line 25, indented twice: left brace. Line 26, indented three times: case 1, colon. Line 27, indented four times: + + frequency 1, semicolon, forward slash, forward slash, increment the 1s counter. Line 28, indented four times: break, semicolon. Line 29, indented three times: case 2, colon. Line 30, indented four times: + + frequency2, semicolon, forward slash, forward slash, increment the 2s counter. Line 31, indented four times: break, semicolon. Line 32, indented three times: case 3, colon. Line 33, indented four times: + + frequency 3, semicolon, forward slash, forward slash, increment the 3s counter. Line 34, indented four times: break, semicolon. Line 35, indented three times: case 4, colon. Line 36, indented four times: + + frequency 4, semicolon, forward slash, forward slash, increment the 4s counter. Line 37, indented three times: break, semicol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063" y="1657110"/>
            <a:ext cx="7735873" cy="4300621"/>
          </a:xfrm>
          <a:prstGeom prst="rect">
            <a:avLst/>
          </a:prstGeom>
        </p:spPr>
      </p:pic>
    </p:spTree>
    <p:extLst>
      <p:ext uri="{BB962C8B-B14F-4D97-AF65-F5344CB8AC3E}">
        <p14:creationId xmlns:p14="http://schemas.microsoft.com/office/powerpoint/2010/main" val="10601586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7.7 Roll a Six-Sided Die 60,000,000 Times </a:t>
            </a:r>
            <a:r>
              <a:rPr lang="en-US" sz="2000" b="0" dirty="0" smtClean="0"/>
              <a:t>(3 </a:t>
            </a:r>
            <a:r>
              <a:rPr lang="en-US" sz="2000" b="0" dirty="0"/>
              <a:t>of 4)</a:t>
            </a:r>
            <a:endParaRPr lang="en-US" dirty="0"/>
          </a:p>
        </p:txBody>
      </p:sp>
      <p:pic>
        <p:nvPicPr>
          <p:cNvPr id="3" name="Picture 2" descr="Program code. Line 38, indented three times: case 5, colon. Line 39, indented four times: + + frequency 5, semicolon, forward slash, forward slash, increment the 5s counter. Line 40, indented four times: break, semicolon. Line 41, indented three times: case 6, colon. Line 42, indented four times: + + frequency 6, semicolon, forward slash, forward slash, increment the 6s counter. Line 43, indented four times: break, semicolon. Line 44, indented three times: right brace. Line 45, indented twice: right brace. Line 46, indented twice: blank. Line 47, indented twice: console, period, write line, left parenthesis, open quotes, face, back slash, t frequency close quotes, right parenthesis, semicolon, forward slash, forward slash, output headers. Line 48, indented twice: console, period, write line, left parenthesis, dollar sign, open quotes, 1, back slash, t, left brace, frequency 1, right brace, back slash, n 2, back slash, t, left brace, frequency 2, right brace, close quotes, right parenthesis, semicolon. Line 49, indented twice: console, period, write line, left parenthesis, dollar sign, open quotes, 3, back slash, t, left brace, frequency 3, right brace, back slash, n 4, back slash, t, left brace, frequency 4, right brace, close quotes, right parenthesis, semicolon. Line 50, indented twice: console, period, write line, left parenthesis, dollar sign, open quotes, 5, back slash, t, left brace, frequency 5, right brace, back slash, n 6, back slash, t, left brace, frequency 6, right brace, close quotes, right parenthesis, semicolon. Line 51, indented once: right brace. Line 52: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559" y="1645472"/>
            <a:ext cx="7918882" cy="3407274"/>
          </a:xfrm>
          <a:prstGeom prst="rect">
            <a:avLst/>
          </a:prstGeom>
        </p:spPr>
      </p:pic>
    </p:spTree>
    <p:extLst>
      <p:ext uri="{BB962C8B-B14F-4D97-AF65-F5344CB8AC3E}">
        <p14:creationId xmlns:p14="http://schemas.microsoft.com/office/powerpoint/2010/main" val="10426418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7.7 Roll a Six-Sided Die 60,000,000 Times </a:t>
            </a:r>
            <a:r>
              <a:rPr lang="en-US" sz="2000" b="0" dirty="0" smtClean="0"/>
              <a:t>(4 </a:t>
            </a:r>
            <a:r>
              <a:rPr lang="en-US" sz="2000" b="0" dirty="0"/>
              <a:t>of 4)</a:t>
            </a:r>
            <a:endParaRPr lang="en-US" dirty="0"/>
          </a:p>
        </p:txBody>
      </p:sp>
      <p:pic>
        <p:nvPicPr>
          <p:cNvPr id="4" name="Picture 3" descr="The output of a six sided die rolled 60,000,000 times. The output is a table with two columns: face and frequency. The entries are as follows. Face: 1, frequency: 10006774. Face: 2, frequency: 9993289. Face: 3, frequency: 9993438. Face: 4, frequency: 10006520. Face: 5, frequency: 9998762. Face: 6, frequency: 10001217. Another output is a table with two columns: face and frequency. The entries are as follows. Face: 1, frequency: 10002183. Face: 2, frequency: 9997815. Face: 3, frequency: 9999619. Face: 4, frequency: 10006012. Face: 5, frequency: 9994806. Face: 6, frequency: 999956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059" y="1716650"/>
            <a:ext cx="7972564" cy="3755791"/>
          </a:xfrm>
          <a:prstGeom prst="rect">
            <a:avLst/>
          </a:prstGeom>
        </p:spPr>
      </p:pic>
    </p:spTree>
    <p:extLst>
      <p:ext uri="{BB962C8B-B14F-4D97-AF65-F5344CB8AC3E}">
        <p14:creationId xmlns:p14="http://schemas.microsoft.com/office/powerpoint/2010/main" val="6218488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7.8.7 Scaling and Shifting Random </a:t>
            </a:r>
            <a:r>
              <a:rPr lang="en-US" dirty="0" smtClean="0"/>
              <a:t>Numbers </a:t>
            </a:r>
            <a:r>
              <a:rPr lang="en-US" sz="2000" b="0" dirty="0" smtClean="0">
                <a:latin typeface="Times New Roman" panose="02020603050405020304" pitchFamily="18" charset="0"/>
                <a:cs typeface="Times New Roman" panose="02020603050405020304" pitchFamily="18" charset="0"/>
              </a:rPr>
              <a:t>(1 of 2)</a:t>
            </a:r>
            <a:endParaRPr lang="en-US" sz="2000" b="0"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idx="1"/>
          </p:nvPr>
        </p:nvSpPr>
        <p:spPr>
          <a:xfrm>
            <a:off x="457200" y="1600201"/>
            <a:ext cx="8229600" cy="899160"/>
          </a:xfrm>
        </p:spPr>
        <p:txBody>
          <a:bodyPr/>
          <a:lstStyle/>
          <a:p>
            <a:r>
              <a:rPr lang="en-US" sz="2400" dirty="0">
                <a:latin typeface="+mn-lt"/>
              </a:rPr>
              <a:t>Given two arguments, the next method allows scaling and shifting as follows</a:t>
            </a:r>
            <a:r>
              <a:rPr lang="en-US" sz="2400" dirty="0" smtClean="0">
                <a:latin typeface="+mn-lt"/>
              </a:rPr>
              <a:t>:</a:t>
            </a:r>
          </a:p>
          <a:p>
            <a:pPr lvl="1"/>
            <a:r>
              <a:rPr lang="en-US" sz="2400" dirty="0">
                <a:latin typeface="+mn-lt"/>
              </a:rPr>
              <a:t> </a:t>
            </a:r>
          </a:p>
        </p:txBody>
      </p:sp>
      <p:pic>
        <p:nvPicPr>
          <p:cNvPr id="6" name="Picture 5" descr="Code has 2 lines, as follows. Line 1. I n t number equals random numbers period next left parenthesis. Line 2, indented once. Shifting value comma shifting value + scaling factor right parenthesis semicol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773" y="2576658"/>
            <a:ext cx="7293239" cy="729325"/>
          </a:xfrm>
          <a:prstGeom prst="rect">
            <a:avLst/>
          </a:prstGeom>
        </p:spPr>
      </p:pic>
      <p:sp>
        <p:nvSpPr>
          <p:cNvPr id="5" name="Text Placeholder 4"/>
          <p:cNvSpPr>
            <a:spLocks noGrp="1"/>
          </p:cNvSpPr>
          <p:nvPr>
            <p:ph type="body" idx="2"/>
          </p:nvPr>
        </p:nvSpPr>
        <p:spPr>
          <a:xfrm>
            <a:off x="457200" y="3378692"/>
            <a:ext cx="8229600" cy="2163763"/>
          </a:xfrm>
        </p:spPr>
        <p:txBody>
          <a:bodyPr/>
          <a:lstStyle/>
          <a:p>
            <a:r>
              <a:rPr lang="en-US" sz="2400" b="1" dirty="0">
                <a:latin typeface="Consolas" panose="020B0609020204030204" pitchFamily="49" charset="0"/>
              </a:rPr>
              <a:t>shiftingValue</a:t>
            </a:r>
            <a:r>
              <a:rPr lang="en-US" sz="2400" dirty="0">
                <a:latin typeface="+mn-lt"/>
              </a:rPr>
              <a:t> specifies the first number in the desired range of consecutive integers.</a:t>
            </a:r>
          </a:p>
          <a:p>
            <a:r>
              <a:rPr lang="en-US" sz="2400" b="1" dirty="0">
                <a:latin typeface="Consolas" panose="020B0609020204030204" pitchFamily="49" charset="0"/>
              </a:rPr>
              <a:t>scalingFactor</a:t>
            </a:r>
            <a:r>
              <a:rPr lang="en-US" sz="2400" dirty="0">
                <a:latin typeface="+mn-lt"/>
              </a:rPr>
              <a:t> specifies how many numbers are in the range.</a:t>
            </a:r>
          </a:p>
        </p:txBody>
      </p:sp>
    </p:spTree>
    <p:extLst>
      <p:ext uri="{BB962C8B-B14F-4D97-AF65-F5344CB8AC3E}">
        <p14:creationId xmlns:p14="http://schemas.microsoft.com/office/powerpoint/2010/main" val="1111734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7.8.7 Scaling and Shifting Random Numbers </a:t>
            </a:r>
            <a:r>
              <a:rPr lang="en-US" sz="2000" b="0" dirty="0" smtClean="0">
                <a:latin typeface="Times New Roman" panose="02020603050405020304" pitchFamily="18" charset="0"/>
                <a:cs typeface="Times New Roman" panose="02020603050405020304" pitchFamily="18" charset="0"/>
              </a:rPr>
              <a:t>(2 </a:t>
            </a:r>
            <a:r>
              <a:rPr lang="en-US" sz="2000" b="0" dirty="0">
                <a:latin typeface="Times New Roman" panose="02020603050405020304" pitchFamily="18" charset="0"/>
                <a:cs typeface="Times New Roman" panose="02020603050405020304" pitchFamily="18" charset="0"/>
              </a:rPr>
              <a:t>of 2)</a:t>
            </a:r>
            <a:endParaRPr lang="en-US" dirty="0"/>
          </a:p>
        </p:txBody>
      </p:sp>
      <p:sp>
        <p:nvSpPr>
          <p:cNvPr id="3" name="Text Placeholder 2"/>
          <p:cNvSpPr>
            <a:spLocks noGrp="1"/>
          </p:cNvSpPr>
          <p:nvPr>
            <p:ph type="body" idx="1"/>
          </p:nvPr>
        </p:nvSpPr>
        <p:spPr>
          <a:xfrm>
            <a:off x="457200" y="1600201"/>
            <a:ext cx="8229600" cy="1082040"/>
          </a:xfrm>
        </p:spPr>
        <p:txBody>
          <a:bodyPr/>
          <a:lstStyle/>
          <a:p>
            <a:r>
              <a:rPr lang="en-US" altLang="en-US" sz="2200" dirty="0">
                <a:latin typeface="+mn-lt"/>
              </a:rPr>
              <a:t>To choose integers at random from sets of values other than ranges of consecutive integers, it is simpler to use the version of the Next method that takes only one argument</a:t>
            </a:r>
            <a:r>
              <a:rPr lang="en-US" altLang="en-US" sz="2200" dirty="0" smtClean="0">
                <a:latin typeface="+mn-lt"/>
              </a:rPr>
              <a:t>:</a:t>
            </a:r>
          </a:p>
          <a:p>
            <a:pPr lvl="1"/>
            <a:r>
              <a:rPr lang="en-US" altLang="en-US" sz="2200" dirty="0">
                <a:latin typeface="+mn-lt"/>
              </a:rPr>
              <a:t> </a:t>
            </a:r>
          </a:p>
        </p:txBody>
      </p:sp>
      <p:pic>
        <p:nvPicPr>
          <p:cNvPr id="5" name="Picture 4" descr="Code has 2 lines, as follows. Line 1. I n t number equals shifting value plus. Line 2, indented once. Difference between values asterisk random numbers period next left parenthesis scaling factor right parenthesis semicolon."/>
          <p:cNvPicPr>
            <a:picLocks noChangeAspect="1"/>
          </p:cNvPicPr>
          <p:nvPr/>
        </p:nvPicPr>
        <p:blipFill rotWithShape="1">
          <a:blip r:embed="rId2">
            <a:extLst>
              <a:ext uri="{28A0092B-C50C-407E-A947-70E740481C1C}">
                <a14:useLocalDpi xmlns:a14="http://schemas.microsoft.com/office/drawing/2010/main" val="0"/>
              </a:ext>
            </a:extLst>
          </a:blip>
          <a:srcRect l="8501" t="31275" r="7000" b="54781"/>
          <a:stretch/>
        </p:blipFill>
        <p:spPr>
          <a:xfrm>
            <a:off x="1302340" y="2872964"/>
            <a:ext cx="7384460" cy="517713"/>
          </a:xfrm>
          <a:prstGeom prst="rect">
            <a:avLst/>
          </a:prstGeom>
        </p:spPr>
      </p:pic>
      <p:sp>
        <p:nvSpPr>
          <p:cNvPr id="4" name="Text Placeholder 3"/>
          <p:cNvSpPr>
            <a:spLocks noGrp="1"/>
          </p:cNvSpPr>
          <p:nvPr>
            <p:ph type="body" idx="2"/>
          </p:nvPr>
        </p:nvSpPr>
        <p:spPr>
          <a:xfrm>
            <a:off x="457200" y="3536172"/>
            <a:ext cx="8229600" cy="2636520"/>
          </a:xfrm>
        </p:spPr>
        <p:txBody>
          <a:bodyPr/>
          <a:lstStyle/>
          <a:p>
            <a:r>
              <a:rPr lang="en-US" sz="2200" b="1" dirty="0">
                <a:latin typeface="Consolas" panose="020B0609020204030204" pitchFamily="49" charset="0"/>
              </a:rPr>
              <a:t>shiftingValue</a:t>
            </a:r>
            <a:r>
              <a:rPr lang="en-US" sz="2200" dirty="0">
                <a:latin typeface="+mn-lt"/>
              </a:rPr>
              <a:t> specifies the first number in the desired range of values.</a:t>
            </a:r>
          </a:p>
          <a:p>
            <a:r>
              <a:rPr lang="en-US" sz="2200" b="1" dirty="0">
                <a:latin typeface="Consolas" panose="020B0609020204030204" pitchFamily="49" charset="0"/>
              </a:rPr>
              <a:t>differenceBetweenValues</a:t>
            </a:r>
            <a:r>
              <a:rPr lang="en-US" sz="2200" dirty="0">
                <a:latin typeface="+mn-lt"/>
              </a:rPr>
              <a:t> represents the difference between consecutive numbers in the sequence.</a:t>
            </a:r>
          </a:p>
          <a:p>
            <a:r>
              <a:rPr lang="en-US" sz="2200" b="1" dirty="0">
                <a:latin typeface="Consolas" panose="020B0609020204030204" pitchFamily="49" charset="0"/>
              </a:rPr>
              <a:t>scalingFactor</a:t>
            </a:r>
            <a:r>
              <a:rPr lang="en-US" sz="2200" dirty="0">
                <a:latin typeface="+mn-lt"/>
              </a:rPr>
              <a:t> specifies how many numbers are in the range.</a:t>
            </a:r>
          </a:p>
        </p:txBody>
      </p:sp>
    </p:spTree>
    <p:extLst>
      <p:ext uri="{BB962C8B-B14F-4D97-AF65-F5344CB8AC3E}">
        <p14:creationId xmlns:p14="http://schemas.microsoft.com/office/powerpoint/2010/main" val="3355450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Outline </a:t>
            </a:r>
            <a:r>
              <a:rPr lang="en-US" sz="2000" b="0" dirty="0" smtClean="0"/>
              <a:t>(5 </a:t>
            </a:r>
            <a:r>
              <a:rPr lang="en-US" sz="2000" b="0" dirty="0"/>
              <a:t>of 7)</a:t>
            </a:r>
            <a:endParaRPr lang="en-US" dirty="0"/>
          </a:p>
        </p:txBody>
      </p:sp>
      <p:sp>
        <p:nvSpPr>
          <p:cNvPr id="3" name="Text Placeholder 2"/>
          <p:cNvSpPr>
            <a:spLocks noGrp="1"/>
          </p:cNvSpPr>
          <p:nvPr>
            <p:ph type="body" idx="1"/>
          </p:nvPr>
        </p:nvSpPr>
        <p:spPr>
          <a:xfrm>
            <a:off x="457200" y="1600200"/>
            <a:ext cx="8229600" cy="4672263"/>
          </a:xfrm>
        </p:spPr>
        <p:txBody>
          <a:bodyPr/>
          <a:lstStyle/>
          <a:p>
            <a:pPr marL="486000" lvl="1" indent="0">
              <a:buNone/>
            </a:pPr>
            <a:r>
              <a:rPr lang="en-US" sz="2400" dirty="0">
                <a:solidFill>
                  <a:schemeClr val="tx2"/>
                </a:solidFill>
                <a:latin typeface="+mn-lt"/>
              </a:rPr>
              <a:t>7.9.5</a:t>
            </a:r>
            <a:r>
              <a:rPr lang="en-US" sz="2400" dirty="0">
                <a:latin typeface="+mn-lt"/>
              </a:rPr>
              <a:t> </a:t>
            </a:r>
            <a:r>
              <a:rPr lang="en-US" sz="2400" dirty="0">
                <a:latin typeface="Consolas" panose="020B0609020204030204" pitchFamily="49" charset="0"/>
                <a:cs typeface="Consolas" panose="020B0609020204030204" pitchFamily="49" charset="0"/>
              </a:rPr>
              <a:t>enum</a:t>
            </a:r>
            <a:r>
              <a:rPr lang="en-US" sz="2400" dirty="0">
                <a:latin typeface="+mn-lt"/>
              </a:rPr>
              <a:t> Type </a:t>
            </a:r>
            <a:r>
              <a:rPr lang="en-US" sz="2400" dirty="0">
                <a:latin typeface="Consolas" panose="020B0609020204030204" pitchFamily="49" charset="0"/>
                <a:cs typeface="Consolas" panose="020B0609020204030204" pitchFamily="49" charset="0"/>
              </a:rPr>
              <a:t>DiceNames</a:t>
            </a:r>
          </a:p>
          <a:p>
            <a:pPr marL="486000" lvl="1" indent="0">
              <a:buNone/>
            </a:pPr>
            <a:r>
              <a:rPr lang="en-US" sz="2400" dirty="0">
                <a:solidFill>
                  <a:schemeClr val="tx2"/>
                </a:solidFill>
                <a:latin typeface="+mn-lt"/>
              </a:rPr>
              <a:t>7.9.6</a:t>
            </a:r>
            <a:r>
              <a:rPr lang="en-US" sz="2400" dirty="0">
                <a:latin typeface="+mn-lt"/>
              </a:rPr>
              <a:t> Underlying Type of an </a:t>
            </a:r>
            <a:r>
              <a:rPr lang="en-US" sz="2400" dirty="0" smtClean="0">
                <a:latin typeface="Consolas" panose="020B0609020204030204" pitchFamily="49" charset="0"/>
                <a:cs typeface="Consolas" panose="020B0609020204030204" pitchFamily="49" charset="0"/>
              </a:rPr>
              <a:t>enum</a:t>
            </a:r>
            <a:endParaRPr lang="en-US" sz="2400" dirty="0">
              <a:latin typeface="Consolas" panose="020B0609020204030204" pitchFamily="49" charset="0"/>
              <a:cs typeface="Consolas" panose="020B0609020204030204" pitchFamily="49" charset="0"/>
            </a:endParaRPr>
          </a:p>
          <a:p>
            <a:pPr marL="486000" lvl="1" indent="0">
              <a:buNone/>
            </a:pPr>
            <a:r>
              <a:rPr lang="en-US" sz="2400" dirty="0" smtClean="0">
                <a:solidFill>
                  <a:schemeClr val="tx2"/>
                </a:solidFill>
                <a:latin typeface="+mn-lt"/>
              </a:rPr>
              <a:t>7.9.7</a:t>
            </a:r>
            <a:r>
              <a:rPr lang="en-US" sz="2400" dirty="0" smtClean="0">
                <a:latin typeface="+mn-lt"/>
              </a:rPr>
              <a:t> </a:t>
            </a:r>
            <a:r>
              <a:rPr lang="en-US" sz="2400" dirty="0">
                <a:latin typeface="+mn-lt"/>
              </a:rPr>
              <a:t>Comparing Integers and </a:t>
            </a:r>
            <a:r>
              <a:rPr lang="en-US" sz="2400" dirty="0" smtClean="0">
                <a:latin typeface="Consolas" panose="020B0609020204030204" pitchFamily="49" charset="0"/>
                <a:cs typeface="Consolas" panose="020B0609020204030204" pitchFamily="49" charset="0"/>
              </a:rPr>
              <a:t>enum</a:t>
            </a:r>
            <a:r>
              <a:rPr lang="en-US" sz="2400" dirty="0" smtClean="0">
                <a:latin typeface="+mn-lt"/>
              </a:rPr>
              <a:t> Constants</a:t>
            </a:r>
            <a:endParaRPr lang="en-US" sz="2400" dirty="0">
              <a:latin typeface="+mn-lt"/>
            </a:endParaRPr>
          </a:p>
          <a:p>
            <a:pPr marL="0" indent="0">
              <a:buNone/>
            </a:pPr>
            <a:r>
              <a:rPr lang="en-US" sz="2400" b="1" dirty="0">
                <a:solidFill>
                  <a:schemeClr val="tx2"/>
                </a:solidFill>
                <a:latin typeface="+mn-lt"/>
              </a:rPr>
              <a:t>7.10</a:t>
            </a:r>
            <a:r>
              <a:rPr lang="en-US" sz="2400" b="1" dirty="0">
                <a:latin typeface="+mn-lt"/>
              </a:rPr>
              <a:t> </a:t>
            </a:r>
            <a:r>
              <a:rPr lang="en-US" sz="2400" dirty="0">
                <a:latin typeface="+mn-lt"/>
              </a:rPr>
              <a:t>Scope of Declarations</a:t>
            </a:r>
          </a:p>
          <a:p>
            <a:pPr marL="0" indent="0">
              <a:buNone/>
            </a:pPr>
            <a:r>
              <a:rPr lang="en-US" sz="2400" b="1" dirty="0">
                <a:solidFill>
                  <a:schemeClr val="tx2"/>
                </a:solidFill>
                <a:latin typeface="+mn-lt"/>
              </a:rPr>
              <a:t>7.11</a:t>
            </a:r>
            <a:r>
              <a:rPr lang="en-US" sz="2400" b="1" dirty="0">
                <a:latin typeface="+mn-lt"/>
              </a:rPr>
              <a:t> </a:t>
            </a:r>
            <a:r>
              <a:rPr lang="en-US" sz="2400" dirty="0">
                <a:latin typeface="+mn-lt"/>
              </a:rPr>
              <a:t>Method-Call Stack and </a:t>
            </a:r>
            <a:r>
              <a:rPr lang="en-US" sz="2400" dirty="0" smtClean="0">
                <a:latin typeface="+mn-lt"/>
              </a:rPr>
              <a:t>Activation Records</a:t>
            </a:r>
            <a:endParaRPr lang="en-US" sz="2400" dirty="0">
              <a:latin typeface="+mn-lt"/>
            </a:endParaRPr>
          </a:p>
          <a:p>
            <a:pPr marL="486000" lvl="1" indent="0">
              <a:buNone/>
            </a:pPr>
            <a:r>
              <a:rPr lang="en-US" sz="2400" dirty="0">
                <a:solidFill>
                  <a:schemeClr val="tx2"/>
                </a:solidFill>
                <a:latin typeface="+mn-lt"/>
              </a:rPr>
              <a:t>7.11.1</a:t>
            </a:r>
            <a:r>
              <a:rPr lang="en-US" sz="2400" dirty="0">
                <a:latin typeface="+mn-lt"/>
              </a:rPr>
              <a:t> Method-Call Stack</a:t>
            </a:r>
          </a:p>
          <a:p>
            <a:pPr marL="486000" lvl="1" indent="0">
              <a:buNone/>
            </a:pPr>
            <a:r>
              <a:rPr lang="en-US" sz="2400" dirty="0">
                <a:solidFill>
                  <a:schemeClr val="tx2"/>
                </a:solidFill>
                <a:latin typeface="+mn-lt"/>
              </a:rPr>
              <a:t>7.11.2</a:t>
            </a:r>
            <a:r>
              <a:rPr lang="en-US" sz="2400" dirty="0">
                <a:latin typeface="+mn-lt"/>
              </a:rPr>
              <a:t> Stack Frames</a:t>
            </a:r>
          </a:p>
          <a:p>
            <a:pPr marL="486000" lvl="1" indent="0">
              <a:buNone/>
            </a:pPr>
            <a:r>
              <a:rPr lang="en-US" sz="2400" dirty="0">
                <a:solidFill>
                  <a:schemeClr val="tx2"/>
                </a:solidFill>
                <a:latin typeface="+mn-lt"/>
              </a:rPr>
              <a:t>7.11.3</a:t>
            </a:r>
            <a:r>
              <a:rPr lang="en-US" sz="2400" dirty="0">
                <a:latin typeface="+mn-lt"/>
              </a:rPr>
              <a:t> Local Variables and Stack </a:t>
            </a:r>
            <a:r>
              <a:rPr lang="en-US" sz="2400" dirty="0" smtClean="0">
                <a:latin typeface="+mn-lt"/>
              </a:rPr>
              <a:t>Fra</a:t>
            </a:r>
          </a:p>
          <a:p>
            <a:pPr marL="486000" lvl="1" indent="0">
              <a:buNone/>
            </a:pPr>
            <a:r>
              <a:rPr lang="en-US" sz="2400" dirty="0">
                <a:solidFill>
                  <a:schemeClr val="tx2"/>
                </a:solidFill>
              </a:rPr>
              <a:t>7.11.4</a:t>
            </a:r>
            <a:r>
              <a:rPr lang="en-US" sz="2400" dirty="0"/>
              <a:t> Stack Overflow</a:t>
            </a:r>
          </a:p>
          <a:p>
            <a:pPr marL="486000" lvl="1" indent="0">
              <a:buNone/>
            </a:pPr>
            <a:r>
              <a:rPr lang="en-US" sz="2400" dirty="0">
                <a:solidFill>
                  <a:schemeClr val="tx2"/>
                </a:solidFill>
              </a:rPr>
              <a:t>7.11.5</a:t>
            </a:r>
            <a:r>
              <a:rPr lang="en-US" sz="2400" dirty="0"/>
              <a:t> Method-Call Stack in Action</a:t>
            </a:r>
            <a:endParaRPr lang="en-US" sz="2400" dirty="0">
              <a:latin typeface="+mn-lt"/>
            </a:endParaRPr>
          </a:p>
        </p:txBody>
      </p:sp>
    </p:spTree>
    <p:extLst>
      <p:ext uri="{BB962C8B-B14F-4D97-AF65-F5344CB8AC3E}">
        <p14:creationId xmlns:p14="http://schemas.microsoft.com/office/powerpoint/2010/main" val="9706672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7.8.8 Repeatability for Testing and </a:t>
            </a:r>
            <a:r>
              <a:rPr lang="en-US" dirty="0" smtClean="0"/>
              <a:t>Debugging</a:t>
            </a:r>
            <a:endParaRPr lang="en-US" dirty="0"/>
          </a:p>
        </p:txBody>
      </p:sp>
      <p:sp>
        <p:nvSpPr>
          <p:cNvPr id="6" name="Text Placeholder 5"/>
          <p:cNvSpPr>
            <a:spLocks noGrp="1"/>
          </p:cNvSpPr>
          <p:nvPr>
            <p:ph type="body" idx="1"/>
          </p:nvPr>
        </p:nvSpPr>
        <p:spPr/>
        <p:txBody>
          <a:bodyPr/>
          <a:lstStyle/>
          <a:p>
            <a:r>
              <a:rPr lang="en-US" sz="2400" dirty="0">
                <a:latin typeface="+mn-lt"/>
              </a:rPr>
              <a:t>The calculation that produces the pseudorandom numbers uses the time of day as a seed value to change the sequence’s starting point.</a:t>
            </a:r>
          </a:p>
          <a:p>
            <a:r>
              <a:rPr lang="en-US" sz="2400" dirty="0">
                <a:latin typeface="+mn-lt"/>
              </a:rPr>
              <a:t>You can pass a seed value to the </a:t>
            </a:r>
            <a:r>
              <a:rPr lang="en-US" sz="2400" dirty="0">
                <a:latin typeface="Consolas" panose="020B0609020204030204" pitchFamily="49" charset="0"/>
              </a:rPr>
              <a:t>Random</a:t>
            </a:r>
            <a:r>
              <a:rPr lang="en-US" sz="2400" dirty="0">
                <a:latin typeface="+mn-lt"/>
              </a:rPr>
              <a:t> object’s constructor.</a:t>
            </a:r>
          </a:p>
          <a:p>
            <a:r>
              <a:rPr lang="en-US" sz="2400" dirty="0">
                <a:latin typeface="+mn-lt"/>
              </a:rPr>
              <a:t>Given the same seed value, the </a:t>
            </a:r>
            <a:r>
              <a:rPr lang="en-US" sz="2400" dirty="0">
                <a:latin typeface="Consolas" panose="020B0609020204030204" pitchFamily="49" charset="0"/>
              </a:rPr>
              <a:t>Random</a:t>
            </a:r>
            <a:r>
              <a:rPr lang="en-US" sz="2400" dirty="0">
                <a:latin typeface="+mn-lt"/>
              </a:rPr>
              <a:t> object will produce the same sequence of random numbers.</a:t>
            </a:r>
          </a:p>
        </p:txBody>
      </p:sp>
    </p:spTree>
    <p:extLst>
      <p:ext uri="{BB962C8B-B14F-4D97-AF65-F5344CB8AC3E}">
        <p14:creationId xmlns:p14="http://schemas.microsoft.com/office/powerpoint/2010/main" val="39077458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7.9 Case Study: A Game of Chance; Introducing </a:t>
            </a:r>
            <a:r>
              <a:rPr lang="en-US" dirty="0" smtClean="0"/>
              <a:t>Enumerations </a:t>
            </a:r>
            <a:r>
              <a:rPr lang="en-US" sz="2000" b="0" dirty="0" smtClean="0"/>
              <a:t>(1 of 3)</a:t>
            </a:r>
            <a:endParaRPr lang="en-US" sz="2000" b="0" dirty="0"/>
          </a:p>
        </p:txBody>
      </p:sp>
      <p:sp>
        <p:nvSpPr>
          <p:cNvPr id="3" name="Text Placeholder 2"/>
          <p:cNvSpPr>
            <a:spLocks noGrp="1"/>
          </p:cNvSpPr>
          <p:nvPr>
            <p:ph type="body" idx="1"/>
          </p:nvPr>
        </p:nvSpPr>
        <p:spPr>
          <a:xfrm>
            <a:off x="457200" y="1554480"/>
            <a:ext cx="8229600" cy="4785360"/>
          </a:xfrm>
        </p:spPr>
        <p:txBody>
          <a:bodyPr/>
          <a:lstStyle/>
          <a:p>
            <a:r>
              <a:rPr lang="en-US" sz="2200" dirty="0">
                <a:latin typeface="+mn-lt"/>
              </a:rPr>
              <a:t> The rules of the dice game craps are as follows:</a:t>
            </a:r>
          </a:p>
          <a:p>
            <a:pPr lvl="1"/>
            <a:r>
              <a:rPr lang="en-US" sz="2200" dirty="0">
                <a:latin typeface="+mn-lt"/>
              </a:rPr>
              <a:t>You roll two dice. Each die has six faces, which contain one, two, three, four, five and six spots, respectively. After the dice have come to rest, the sum of the spots on the two upward faces is calculated. If the sum is 7 or 11 on the first throw, you win. If the sum is 2, 3 or 12 on the first throw (called “craps”), you lose (i.e., “the house” wins). If the sum is 4, 5, 6, 8, 9 or 10 on the first throw, that sum becomes your “point.” To win, you must continue rolling the dice until you “make your point” (i.e., roll that same point value). You lose by rolling a 7 before making your point</a:t>
            </a:r>
            <a:r>
              <a:rPr lang="en-US" sz="2200" dirty="0" smtClean="0">
                <a:latin typeface="+mn-lt"/>
              </a:rPr>
              <a:t>.</a:t>
            </a:r>
            <a:endParaRPr lang="en-US" sz="2200" dirty="0">
              <a:latin typeface="+mn-lt"/>
            </a:endParaRPr>
          </a:p>
          <a:p>
            <a:r>
              <a:rPr lang="en-US" sz="2200" dirty="0">
                <a:latin typeface="+mn-lt"/>
              </a:rPr>
              <a:t>The program is shown in </a:t>
            </a:r>
            <a:r>
              <a:rPr lang="en-US" sz="2200" dirty="0" smtClean="0">
                <a:latin typeface="+mn-lt"/>
              </a:rPr>
              <a:t>Figure</a:t>
            </a:r>
            <a:r>
              <a:rPr lang="en-US" sz="2200" dirty="0">
                <a:latin typeface="+mn-lt"/>
              </a:rPr>
              <a:t> 7.8.</a:t>
            </a:r>
          </a:p>
        </p:txBody>
      </p:sp>
    </p:spTree>
    <p:extLst>
      <p:ext uri="{BB962C8B-B14F-4D97-AF65-F5344CB8AC3E}">
        <p14:creationId xmlns:p14="http://schemas.microsoft.com/office/powerpoint/2010/main" val="596592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a:t>
            </a:r>
            <a:r>
              <a:rPr lang="en-US" dirty="0" smtClean="0"/>
              <a:t>7.8 </a:t>
            </a:r>
            <a:r>
              <a:rPr lang="en-US" dirty="0" smtClean="0">
                <a:latin typeface="Consolas" panose="020B0609020204030204" pitchFamily="49" charset="0"/>
                <a:cs typeface="Consolas" panose="020B0609020204030204" pitchFamily="49" charset="0"/>
              </a:rPr>
              <a:t>Craps</a:t>
            </a:r>
            <a:r>
              <a:rPr lang="en-US" dirty="0" smtClean="0"/>
              <a:t> </a:t>
            </a:r>
            <a:r>
              <a:rPr lang="en-US" dirty="0"/>
              <a:t>Class Simulates the Dice Game </a:t>
            </a:r>
            <a:r>
              <a:rPr lang="en-US" dirty="0" smtClean="0"/>
              <a:t>Craps </a:t>
            </a:r>
            <a:r>
              <a:rPr lang="en-US" sz="2000" b="0" dirty="0" smtClean="0"/>
              <a:t>(1 of 8)</a:t>
            </a:r>
            <a:endParaRPr lang="en-US" sz="2000" b="0" dirty="0"/>
          </a:p>
        </p:txBody>
      </p:sp>
      <p:pic>
        <p:nvPicPr>
          <p:cNvPr id="3" name="Picture 2" descr="The program code using crap class to simulate the dice game craps. Line 1: forward slash, forward slash, f i g period 7.8, colon, craps, period, c s. Line 2: forward slash, forward slash, craps class simulates the dice game craps. Line 3: using system, semicolon. Line 4: blank. Line 5: class craps. Line 6: left brace. Line 7, indented once: forward slash, forward slash, create random-number generator for use in method roll dice. Line 8, indented once: private static random random numbers, = new random, left parenthesis, right parenthesis, semicolon. Line 9: blank. Line 10, indented once: forward slash, forward slash, enumeration with constants that represent the game status. Line 11, indented once: private e n u m status, left brace, continue, comma, won, comma, lost, right brace. Line 12: blank. Line 13, indented once: forward slash, forward slash, enumeration with constants that represent common rolls of the dice. Line 14, indented once: private e n u m dice names. Line 15, indented once: left brace. Line 16, indented twice: snake eyes, = 2, comma. Line 17, indented twice: trey = 3, comma. Line 18, indented twice: seven = 7, comma. Line 19, indented twice: yoleven = 11, comma. Line 20, indented twice: boxcars = 12. Line 21, indented on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850" y="1624026"/>
            <a:ext cx="7480300" cy="4381500"/>
          </a:xfrm>
          <a:prstGeom prst="rect">
            <a:avLst/>
          </a:prstGeom>
        </p:spPr>
      </p:pic>
    </p:spTree>
    <p:extLst>
      <p:ext uri="{BB962C8B-B14F-4D97-AF65-F5344CB8AC3E}">
        <p14:creationId xmlns:p14="http://schemas.microsoft.com/office/powerpoint/2010/main" val="27013836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7.8 </a:t>
            </a:r>
            <a:r>
              <a:rPr lang="en-US" dirty="0">
                <a:latin typeface="Consolas" panose="020B0609020204030204" pitchFamily="49" charset="0"/>
                <a:cs typeface="Consolas" panose="020B0609020204030204" pitchFamily="49" charset="0"/>
              </a:rPr>
              <a:t>Craps</a:t>
            </a:r>
            <a:r>
              <a:rPr lang="en-US" dirty="0" smtClean="0"/>
              <a:t> </a:t>
            </a:r>
            <a:r>
              <a:rPr lang="en-US" dirty="0"/>
              <a:t>Class Simulates the Dice Game </a:t>
            </a:r>
            <a:r>
              <a:rPr lang="en-US" dirty="0" smtClean="0"/>
              <a:t>Craps </a:t>
            </a:r>
            <a:r>
              <a:rPr lang="en-US" sz="2000" b="0" dirty="0" smtClean="0"/>
              <a:t>(2 of 8)</a:t>
            </a:r>
            <a:endParaRPr lang="en-US" sz="2000" b="0" dirty="0"/>
          </a:p>
        </p:txBody>
      </p:sp>
      <p:pic>
        <p:nvPicPr>
          <p:cNvPr id="3" name="Picture 2" descr="The program code using crap class to simulate the dice game craps. Line 22: blank. Line 23, indented once: forward slash, forward slash, plays one game of craps. Line 24, indented once: static void main, left parenthesis, right parenthesis. Line 25, indented once: left brace. Line 26, indented twice: forward slash, forward slash, game status, can contain continue, comma, won or lost. Line 27, indented twice: status game status = status, period, continue, semicolon. Line 28, indented twice: i n t, my point, = 0, semicolon, forward slash, forward slash, point if no win or loss on first roll. Line 29: blank. Line 30, indented twice: i n t, sum of dice = roll dice, left parenthesis, right parenthesis, semicolon, forward slash, forward slash, first roll of the dice. Line 31: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592" y="1716640"/>
            <a:ext cx="7770815" cy="2312742"/>
          </a:xfrm>
          <a:prstGeom prst="rect">
            <a:avLst/>
          </a:prstGeom>
        </p:spPr>
      </p:pic>
    </p:spTree>
    <p:extLst>
      <p:ext uri="{BB962C8B-B14F-4D97-AF65-F5344CB8AC3E}">
        <p14:creationId xmlns:p14="http://schemas.microsoft.com/office/powerpoint/2010/main" val="21621696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7.8 </a:t>
            </a:r>
            <a:r>
              <a:rPr lang="en-US" dirty="0">
                <a:latin typeface="Consolas" panose="020B0609020204030204" pitchFamily="49" charset="0"/>
                <a:cs typeface="Consolas" panose="020B0609020204030204" pitchFamily="49" charset="0"/>
              </a:rPr>
              <a:t>Craps</a:t>
            </a:r>
            <a:r>
              <a:rPr lang="en-US" dirty="0" smtClean="0"/>
              <a:t> </a:t>
            </a:r>
            <a:r>
              <a:rPr lang="en-US" dirty="0"/>
              <a:t>Class Simulates the Dice Game </a:t>
            </a:r>
            <a:r>
              <a:rPr lang="en-US" dirty="0" smtClean="0"/>
              <a:t>Craps </a:t>
            </a:r>
            <a:r>
              <a:rPr lang="en-US" sz="2000" b="0" dirty="0" smtClean="0"/>
              <a:t>(3 of 8)</a:t>
            </a:r>
            <a:endParaRPr lang="en-US" sz="2000" b="0" dirty="0"/>
          </a:p>
        </p:txBody>
      </p:sp>
      <p:pic>
        <p:nvPicPr>
          <p:cNvPr id="4" name="Picture 3" descr="The program code using crap class to simulate the dice game craps. Line 32, indented twice: forward slash, forward slash, determine game status and point based on first roll. Line 33, indented twice: switch, left parenthesis, left parenthesis, dice names, right parenthesis, sum of dice, right parenthesis. Line 34, indented twice: left brace. Line 35, indented three times: case dice names, period, seven, colon, forward slash, forward slash, win with 7 on first roll. Line 36, indented three times: case dice names, period, yoleven, colon, forward slash, forward slash, win with 11 on first roll. Line 37, indented four times: game status = status, period, won, semicolon. Line 38, indented four times: break, semicolon. Line 39, indented three times: case dice names, period, snake eyes, colon, forward slash, forward slash, lose with 2 on first roll. Line 40, indented three times: case dice names, period, trey, colon, forward slash, forward slash, lose with 3 on first roll. Line 41, indented three times: case dice names, period, boxcars, colon, forward slash, forward slash, lose with 12 on first roll. Line 42, indented four times: game status = status, period, lost, semicolon. Line 43, indented four times: break, semicolon. Line 44, indented three times: default, colon, forward slash, forward slash, did not win or lose, comma, so remember point. Line 45, indented four times: game status, = status, period, continue, semicolon, forward slash, forward slash, game is not over. Line 46, indented four times: my point, = sum of dice, semicolon, forward slash, forward slash, remember the point. Line 47, indented four times: console, period, write line, left parenthesis, dollar sign, open quotes, point, is, left brace, my point, right brace, close quotes, right parenthesis, semicolon. Line 48, indented four times: break, semicolon. Line 49, indented twice: right brace. Line 50: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329" y="1546117"/>
            <a:ext cx="7877342" cy="4178997"/>
          </a:xfrm>
          <a:prstGeom prst="rect">
            <a:avLst/>
          </a:prstGeom>
        </p:spPr>
      </p:pic>
    </p:spTree>
    <p:extLst>
      <p:ext uri="{BB962C8B-B14F-4D97-AF65-F5344CB8AC3E}">
        <p14:creationId xmlns:p14="http://schemas.microsoft.com/office/powerpoint/2010/main" val="37287613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7.8 </a:t>
            </a:r>
            <a:r>
              <a:rPr lang="en-US" dirty="0">
                <a:latin typeface="Consolas" panose="020B0609020204030204" pitchFamily="49" charset="0"/>
                <a:cs typeface="Consolas" panose="020B0609020204030204" pitchFamily="49" charset="0"/>
              </a:rPr>
              <a:t>Craps</a:t>
            </a:r>
            <a:r>
              <a:rPr lang="en-US" dirty="0" smtClean="0"/>
              <a:t> </a:t>
            </a:r>
            <a:r>
              <a:rPr lang="en-US" dirty="0"/>
              <a:t>Class Simulates the Dice Game </a:t>
            </a:r>
            <a:r>
              <a:rPr lang="en-US" dirty="0" smtClean="0"/>
              <a:t>Craps </a:t>
            </a:r>
            <a:r>
              <a:rPr lang="en-US" sz="2000" b="0" dirty="0" smtClean="0"/>
              <a:t>(4 of 8)</a:t>
            </a:r>
            <a:endParaRPr lang="en-US" sz="2000" b="0" dirty="0"/>
          </a:p>
        </p:txBody>
      </p:sp>
      <p:pic>
        <p:nvPicPr>
          <p:cNvPr id="5" name="Picture 4" descr="The program code using crap class to simulate the dice game craps. Line 51, indented twice: forward slash, forward slash, while game is not complete. Line 52, indented twice: while, left parenthesis, game status = = status, period, continue, right parenthesis, forward slash, forward slash, game not won or lost. Line 53, indented twice: left brace. Line 54, indented three times: sum of dice = roll dice, left parenthesis, right parenthesis, semicolon, forward slash, forward slash, roll dice again. Line 55: blank. Line 56, indented three times: forward slash, forward slash, determine game status. Line 57, indented three times: if, left parenthesis, sum of dice = = my point, right parenthesis, forward slash, forward slash, win by making point. Line 58, indented three times: left brace. Line 59, indented four times: game status = status, period, won, semicolon. Line 60, indented three times: right brace. Line 61, indented three times: else. Line 62, indented three times: left brace. Line 63, indented four times: forward slash, forward slash, lose by rolling 7 before point. Line 64, indented four times: if, left parenthesis, sum of dice = = left parenthesis, i n t, right parenthesis, dice names, period, seven, right parenthesis. Line 65, indented four times: left brace. Line 66, indented five times: game status = status, period, lost, semicolon. Line 67, indented four times: right brace. Line 68, indented three times: right brace. Line 69, indented twi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164" y="1534753"/>
            <a:ext cx="8003672" cy="4283845"/>
          </a:xfrm>
          <a:prstGeom prst="rect">
            <a:avLst/>
          </a:prstGeom>
        </p:spPr>
      </p:pic>
    </p:spTree>
    <p:extLst>
      <p:ext uri="{BB962C8B-B14F-4D97-AF65-F5344CB8AC3E}">
        <p14:creationId xmlns:p14="http://schemas.microsoft.com/office/powerpoint/2010/main" val="20352836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7.8 </a:t>
            </a:r>
            <a:r>
              <a:rPr lang="en-US" dirty="0">
                <a:latin typeface="Consolas" panose="020B0609020204030204" pitchFamily="49" charset="0"/>
                <a:cs typeface="Consolas" panose="020B0609020204030204" pitchFamily="49" charset="0"/>
              </a:rPr>
              <a:t>Craps</a:t>
            </a:r>
            <a:r>
              <a:rPr lang="en-US" dirty="0" smtClean="0"/>
              <a:t> </a:t>
            </a:r>
            <a:r>
              <a:rPr lang="en-US" dirty="0"/>
              <a:t>Class Simulates the Dice Game </a:t>
            </a:r>
            <a:r>
              <a:rPr lang="en-US" dirty="0" smtClean="0"/>
              <a:t>Craps </a:t>
            </a:r>
            <a:r>
              <a:rPr lang="en-US" sz="2000" b="0" dirty="0" smtClean="0"/>
              <a:t>(5 of 8)</a:t>
            </a:r>
            <a:endParaRPr lang="en-US" sz="2000" b="0" dirty="0"/>
          </a:p>
        </p:txBody>
      </p:sp>
      <p:pic>
        <p:nvPicPr>
          <p:cNvPr id="3" name="Picture 2" descr="The program code using crap class to simulate the dice game craps. Line 70: blank. Line 71, indented twice: forward slash, forward slash, display won or lost message. Line 72, indented twice: if, left parenthesis, game status = = status, period, won, right parenthesis. Line 73, indented twice: left brace. Line 74, indented three times: console, period, write line, left parenthesis, open quotes, player wins, close quotes, right parenthesis, semicolon. Line 75, indented twice: right brace. Line 76, indented twice: else. Line 77, indented twice: left brace. Line 78, indented three times: console, period, write line, left parenthesis, open quotes, player loses, close quotes, right parenthesis, semicolon. Line 79, indented twice: right brace. Line 80, indented once: right brace. Line 81: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569" y="1679865"/>
            <a:ext cx="7936830" cy="2686104"/>
          </a:xfrm>
          <a:prstGeom prst="rect">
            <a:avLst/>
          </a:prstGeom>
        </p:spPr>
      </p:pic>
    </p:spTree>
    <p:extLst>
      <p:ext uri="{BB962C8B-B14F-4D97-AF65-F5344CB8AC3E}">
        <p14:creationId xmlns:p14="http://schemas.microsoft.com/office/powerpoint/2010/main" val="31721017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7.8 </a:t>
            </a:r>
            <a:r>
              <a:rPr lang="en-US" dirty="0">
                <a:latin typeface="Consolas" panose="020B0609020204030204" pitchFamily="49" charset="0"/>
                <a:cs typeface="Consolas" panose="020B0609020204030204" pitchFamily="49" charset="0"/>
              </a:rPr>
              <a:t>Craps</a:t>
            </a:r>
            <a:r>
              <a:rPr lang="en-US" dirty="0" smtClean="0"/>
              <a:t> </a:t>
            </a:r>
            <a:r>
              <a:rPr lang="en-US" dirty="0"/>
              <a:t>Class Simulates the Dice Game </a:t>
            </a:r>
            <a:r>
              <a:rPr lang="en-US" dirty="0" smtClean="0"/>
              <a:t>Craps </a:t>
            </a:r>
            <a:r>
              <a:rPr lang="en-US" sz="2000" b="0" dirty="0" smtClean="0"/>
              <a:t>(6 of 8)</a:t>
            </a:r>
            <a:endParaRPr lang="en-US" sz="2000" b="0" dirty="0"/>
          </a:p>
        </p:txBody>
      </p:sp>
      <p:pic>
        <p:nvPicPr>
          <p:cNvPr id="3" name="Picture 2" descr="The program code using crap class to simulate the dice game craps. Line 82, indented once: forward slash, forward slash, roll dice, comma, calculate sum and display results. Line 83, indented once: static i n t, roll dice, left parenthesis, right parenthesis. Line 84, indented once: left brace. Line 85, indented twice: forward slash, forward slash, pick random die values. Line 86, indented twice: i n t, die 1 = random numbers, period, next, left parenthesis, 1, comma, 7, right parenthesis, semicolon, forward slash, forward slash, first die roll. Line 87, indented twice: i n t, die 2 = random numbers, period, next, left parenthesis, 1, comma, 7, right parenthesis, semicolon, forward slash, forward slash, second die roll. Line 88, indented twice: blank. Line 89, indented twice: i n t, sum = die 1 + die 2, semicolon, forward slash, forward slash, sum of die values. Line 90, indented twice: blank. Line 91, indented twice: forward slash, forward slash, display results of this roll. Line 92, indented twice: console, period, write line, left parenthesis, dollar sign, open quotes, player rolled, left brace, die1, right brace, + left brace, die2, right brace = left brace, sum, right brace, close quotes, right parenthesis, semicolon. Line 93, indented twice: return sum, semicolon, forward slash, forward slash, return sum of dice. Line 94, indented once: right brace. Line 95: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515" y="1650832"/>
            <a:ext cx="7862969" cy="3123829"/>
          </a:xfrm>
          <a:prstGeom prst="rect">
            <a:avLst/>
          </a:prstGeom>
        </p:spPr>
      </p:pic>
    </p:spTree>
    <p:extLst>
      <p:ext uri="{BB962C8B-B14F-4D97-AF65-F5344CB8AC3E}">
        <p14:creationId xmlns:p14="http://schemas.microsoft.com/office/powerpoint/2010/main" val="14418437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7.8 </a:t>
            </a:r>
            <a:r>
              <a:rPr lang="en-US" dirty="0">
                <a:latin typeface="Consolas" panose="020B0609020204030204" pitchFamily="49" charset="0"/>
                <a:cs typeface="Consolas" panose="020B0609020204030204" pitchFamily="49" charset="0"/>
              </a:rPr>
              <a:t>Craps</a:t>
            </a:r>
            <a:r>
              <a:rPr lang="en-US" dirty="0" smtClean="0"/>
              <a:t> </a:t>
            </a:r>
            <a:r>
              <a:rPr lang="en-US" dirty="0"/>
              <a:t>Class Simulates the Dice Game </a:t>
            </a:r>
            <a:r>
              <a:rPr lang="en-US" dirty="0" smtClean="0"/>
              <a:t>Craps </a:t>
            </a:r>
            <a:r>
              <a:rPr lang="en-US" sz="2000" b="0" dirty="0" smtClean="0"/>
              <a:t>(7 of 8)</a:t>
            </a:r>
            <a:endParaRPr lang="en-US" sz="2000" b="0" dirty="0"/>
          </a:p>
        </p:txBody>
      </p:sp>
      <p:pic>
        <p:nvPicPr>
          <p:cNvPr id="5" name="Picture 4" descr="Two outputs of the dice game craps. Output 1. Line 1: player rolled 2 + 5 = 7. Line 2: player wins. Output 2. Line 1: player rolled 2 + 1 = 3. Line 2: player los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907" y="1774086"/>
            <a:ext cx="7848523" cy="1975479"/>
          </a:xfrm>
          <a:prstGeom prst="rect">
            <a:avLst/>
          </a:prstGeom>
        </p:spPr>
      </p:pic>
    </p:spTree>
    <p:extLst>
      <p:ext uri="{BB962C8B-B14F-4D97-AF65-F5344CB8AC3E}">
        <p14:creationId xmlns:p14="http://schemas.microsoft.com/office/powerpoint/2010/main" val="26265151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7.8 </a:t>
            </a:r>
            <a:r>
              <a:rPr lang="en-US" dirty="0">
                <a:latin typeface="Consolas" panose="020B0609020204030204" pitchFamily="49" charset="0"/>
                <a:cs typeface="Consolas" panose="020B0609020204030204" pitchFamily="49" charset="0"/>
              </a:rPr>
              <a:t>Craps</a:t>
            </a:r>
            <a:r>
              <a:rPr lang="en-US" dirty="0" smtClean="0"/>
              <a:t> </a:t>
            </a:r>
            <a:r>
              <a:rPr lang="en-US" dirty="0"/>
              <a:t>Class Simulates the Dice Game </a:t>
            </a:r>
            <a:r>
              <a:rPr lang="en-US" dirty="0" smtClean="0"/>
              <a:t>Craps </a:t>
            </a:r>
            <a:r>
              <a:rPr lang="en-US" sz="2000" b="0" dirty="0" smtClean="0"/>
              <a:t>(8 of 8)</a:t>
            </a:r>
            <a:endParaRPr lang="en-US" sz="2000" b="0" dirty="0"/>
          </a:p>
        </p:txBody>
      </p:sp>
      <p:pic>
        <p:nvPicPr>
          <p:cNvPr id="3" name="Picture 2" descr="Two outputs of the dice game craps. Output 1. Line 1: player rolled 4 + 6 = 10. Line 2: point is 10. Line 3: player rolled 1 + 3 = 4. Line 4: player rolled 1 + 3 = 4. Line 5: player rolled 2 + 3 = 5. Line 6: player rolled 4 + 4 = 8. Line 7: player rolled 6 + 6 = 12. Line 8: player rolled 4 + 4 = 8. Line 9: player rolled 4 + 5 = 9. Line 10: player rolled 2 + 6 = 8. Line 11: player rolled 6 + 6 = 12. Line 12: player rolled 6 + 4 = 10. Line 13: player wins. Output 2. Line 1: player rolled 2 + 4 = 6. Line 2: point is 6. Line 3: player rolled 3 + 1 = 4. Line 4: player rolled 5 + 5 = 10. Line 5: player rolled 6 + 1 = 7. Line 6: player los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711588"/>
            <a:ext cx="7467600" cy="4356100"/>
          </a:xfrm>
          <a:prstGeom prst="rect">
            <a:avLst/>
          </a:prstGeom>
        </p:spPr>
      </p:pic>
    </p:spTree>
    <p:extLst>
      <p:ext uri="{BB962C8B-B14F-4D97-AF65-F5344CB8AC3E}">
        <p14:creationId xmlns:p14="http://schemas.microsoft.com/office/powerpoint/2010/main" val="3281896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Outline </a:t>
            </a:r>
            <a:r>
              <a:rPr lang="en-US" sz="2000" b="0" dirty="0" smtClean="0"/>
              <a:t>(6 </a:t>
            </a:r>
            <a:r>
              <a:rPr lang="en-US" sz="2000" b="0" dirty="0"/>
              <a:t>of 7)</a:t>
            </a:r>
            <a:endParaRPr lang="en-US" dirty="0"/>
          </a:p>
        </p:txBody>
      </p:sp>
      <p:sp>
        <p:nvSpPr>
          <p:cNvPr id="3" name="Text Placeholder 2"/>
          <p:cNvSpPr>
            <a:spLocks noGrp="1"/>
          </p:cNvSpPr>
          <p:nvPr>
            <p:ph type="body" idx="1"/>
          </p:nvPr>
        </p:nvSpPr>
        <p:spPr>
          <a:xfrm>
            <a:off x="457200" y="1600201"/>
            <a:ext cx="8229600" cy="3015342"/>
          </a:xfrm>
        </p:spPr>
        <p:txBody>
          <a:bodyPr/>
          <a:lstStyle/>
          <a:p>
            <a:pPr marL="0" indent="0">
              <a:buNone/>
            </a:pPr>
            <a:r>
              <a:rPr lang="en-US" sz="2400" b="1" dirty="0" smtClean="0">
                <a:solidFill>
                  <a:schemeClr val="tx2"/>
                </a:solidFill>
                <a:latin typeface="+mn-lt"/>
              </a:rPr>
              <a:t>7.12</a:t>
            </a:r>
            <a:r>
              <a:rPr lang="en-US" sz="2400" b="1" dirty="0" smtClean="0">
                <a:latin typeface="+mn-lt"/>
              </a:rPr>
              <a:t> </a:t>
            </a:r>
            <a:r>
              <a:rPr lang="en-US" sz="2400" dirty="0">
                <a:latin typeface="+mn-lt"/>
              </a:rPr>
              <a:t>Method Overloading</a:t>
            </a:r>
          </a:p>
          <a:p>
            <a:pPr marL="486000" lvl="1" indent="0">
              <a:buNone/>
            </a:pPr>
            <a:r>
              <a:rPr lang="en-US" sz="2400" dirty="0">
                <a:solidFill>
                  <a:schemeClr val="tx2"/>
                </a:solidFill>
                <a:latin typeface="+mn-lt"/>
              </a:rPr>
              <a:t>7.12.1</a:t>
            </a:r>
            <a:r>
              <a:rPr lang="en-US" sz="2400" dirty="0">
                <a:latin typeface="+mn-lt"/>
              </a:rPr>
              <a:t> Declaring Overloaded Methods</a:t>
            </a:r>
          </a:p>
          <a:p>
            <a:pPr marL="486000" lvl="1" indent="0">
              <a:buNone/>
            </a:pPr>
            <a:r>
              <a:rPr lang="en-US" sz="2400" dirty="0">
                <a:solidFill>
                  <a:schemeClr val="tx2"/>
                </a:solidFill>
                <a:latin typeface="+mn-lt"/>
              </a:rPr>
              <a:t>7.12.2</a:t>
            </a:r>
            <a:r>
              <a:rPr lang="en-US" sz="2400" dirty="0">
                <a:latin typeface="+mn-lt"/>
              </a:rPr>
              <a:t> Distinguishing </a:t>
            </a:r>
            <a:r>
              <a:rPr lang="en-US" sz="2400" dirty="0" smtClean="0">
                <a:latin typeface="+mn-lt"/>
              </a:rPr>
              <a:t>Between Overloaded </a:t>
            </a:r>
            <a:r>
              <a:rPr lang="en-US" sz="2400" dirty="0">
                <a:latin typeface="+mn-lt"/>
              </a:rPr>
              <a:t>Methods</a:t>
            </a:r>
          </a:p>
          <a:p>
            <a:pPr marL="486000" lvl="1" indent="0">
              <a:buNone/>
            </a:pPr>
            <a:r>
              <a:rPr lang="en-US" sz="2400" dirty="0">
                <a:solidFill>
                  <a:schemeClr val="tx2"/>
                </a:solidFill>
                <a:latin typeface="+mn-lt"/>
              </a:rPr>
              <a:t>7.12.3</a:t>
            </a:r>
            <a:r>
              <a:rPr lang="en-US" sz="2400" dirty="0">
                <a:latin typeface="+mn-lt"/>
              </a:rPr>
              <a:t> Return Types of </a:t>
            </a:r>
            <a:r>
              <a:rPr lang="en-US" sz="2400" dirty="0" smtClean="0">
                <a:latin typeface="+mn-lt"/>
              </a:rPr>
              <a:t>Overloaded Methods</a:t>
            </a:r>
            <a:endParaRPr lang="en-US" sz="2400" dirty="0">
              <a:latin typeface="+mn-lt"/>
            </a:endParaRPr>
          </a:p>
          <a:p>
            <a:pPr marL="0" indent="0">
              <a:buNone/>
            </a:pPr>
            <a:r>
              <a:rPr lang="en-US" sz="2400" b="1" dirty="0">
                <a:solidFill>
                  <a:schemeClr val="tx2"/>
                </a:solidFill>
                <a:latin typeface="+mn-lt"/>
              </a:rPr>
              <a:t>7.13</a:t>
            </a:r>
            <a:r>
              <a:rPr lang="en-US" sz="2400" b="1" dirty="0">
                <a:latin typeface="+mn-lt"/>
              </a:rPr>
              <a:t> </a:t>
            </a:r>
            <a:r>
              <a:rPr lang="en-US" sz="2400" dirty="0">
                <a:latin typeface="+mn-lt"/>
              </a:rPr>
              <a:t>Optional </a:t>
            </a:r>
            <a:r>
              <a:rPr lang="en-US" sz="2400" dirty="0" smtClean="0">
                <a:latin typeface="+mn-lt"/>
              </a:rPr>
              <a:t>Parameters</a:t>
            </a:r>
          </a:p>
          <a:p>
            <a:pPr marL="0" indent="0">
              <a:buNone/>
            </a:pPr>
            <a:r>
              <a:rPr lang="en-US" sz="2400" b="1" dirty="0">
                <a:solidFill>
                  <a:schemeClr val="tx2"/>
                </a:solidFill>
                <a:latin typeface="+mn-lt"/>
              </a:rPr>
              <a:t>7.14</a:t>
            </a:r>
            <a:r>
              <a:rPr lang="en-US" sz="2400" b="1" dirty="0">
                <a:latin typeface="+mn-lt"/>
              </a:rPr>
              <a:t> </a:t>
            </a:r>
            <a:r>
              <a:rPr lang="en-US" sz="2400" dirty="0">
                <a:latin typeface="+mn-lt"/>
              </a:rPr>
              <a:t>Named </a:t>
            </a:r>
            <a:r>
              <a:rPr lang="en-US" sz="2400" dirty="0" smtClean="0">
                <a:latin typeface="+mn-lt"/>
              </a:rPr>
              <a:t>Parameters</a:t>
            </a:r>
          </a:p>
          <a:p>
            <a:pPr marL="0" indent="0">
              <a:buNone/>
            </a:pPr>
            <a:r>
              <a:rPr lang="en-US" sz="2400" b="1" dirty="0" smtClean="0">
                <a:solidFill>
                  <a:schemeClr val="tx2"/>
                </a:solidFill>
              </a:rPr>
              <a:t>7.15</a:t>
            </a:r>
            <a:endParaRPr lang="en-US" sz="2400" dirty="0">
              <a:latin typeface="+mn-lt"/>
            </a:endParaRPr>
          </a:p>
        </p:txBody>
      </p:sp>
      <p:graphicFrame>
        <p:nvGraphicFramePr>
          <p:cNvPr id="5" name="Object 4" descr="C sharp"/>
          <p:cNvGraphicFramePr>
            <a:graphicFrameLocks noChangeAspect="1"/>
          </p:cNvGraphicFramePr>
          <p:nvPr>
            <p:extLst>
              <p:ext uri="{D42A27DB-BD31-4B8C-83A1-F6EECF244321}">
                <p14:modId xmlns:p14="http://schemas.microsoft.com/office/powerpoint/2010/main" val="3684079050"/>
              </p:ext>
            </p:extLst>
          </p:nvPr>
        </p:nvGraphicFramePr>
        <p:xfrm>
          <a:off x="1197763" y="4729413"/>
          <a:ext cx="449284" cy="331051"/>
        </p:xfrm>
        <a:graphic>
          <a:graphicData uri="http://schemas.openxmlformats.org/presentationml/2006/ole">
            <mc:AlternateContent xmlns:mc="http://schemas.openxmlformats.org/markup-compatibility/2006">
              <mc:Choice xmlns:v="urn:schemas-microsoft-com:vml" Requires="v">
                <p:oleObj spid="_x0000_s10441" name="Equation" r:id="rId3" imgW="241200" imgH="177480" progId="Equation.DSMT4">
                  <p:embed/>
                </p:oleObj>
              </mc:Choice>
              <mc:Fallback>
                <p:oleObj name="Equation" r:id="rId3" imgW="241200" imgH="177480" progId="Equation.DSMT4">
                  <p:embed/>
                  <p:pic>
                    <p:nvPicPr>
                      <p:cNvPr id="0" name=""/>
                      <p:cNvPicPr/>
                      <p:nvPr/>
                    </p:nvPicPr>
                    <p:blipFill>
                      <a:blip r:embed="rId4"/>
                      <a:stretch>
                        <a:fillRect/>
                      </a:stretch>
                    </p:blipFill>
                    <p:spPr>
                      <a:xfrm>
                        <a:off x="1197763" y="4729413"/>
                        <a:ext cx="449284" cy="331051"/>
                      </a:xfrm>
                      <a:prstGeom prst="rect">
                        <a:avLst/>
                      </a:prstGeom>
                    </p:spPr>
                  </p:pic>
                </p:oleObj>
              </mc:Fallback>
            </mc:AlternateContent>
          </a:graphicData>
        </a:graphic>
      </p:graphicFrame>
      <p:sp>
        <p:nvSpPr>
          <p:cNvPr id="4" name="Text Placeholder 3"/>
          <p:cNvSpPr>
            <a:spLocks noGrp="1"/>
          </p:cNvSpPr>
          <p:nvPr>
            <p:ph type="body" idx="2"/>
          </p:nvPr>
        </p:nvSpPr>
        <p:spPr>
          <a:xfrm>
            <a:off x="457200" y="4615543"/>
            <a:ext cx="8229600" cy="1088571"/>
          </a:xfrm>
        </p:spPr>
        <p:txBody>
          <a:bodyPr/>
          <a:lstStyle/>
          <a:p>
            <a:pPr marL="0" indent="1160463">
              <a:buNone/>
            </a:pPr>
            <a:r>
              <a:rPr lang="en-US" sz="2400" dirty="0">
                <a:latin typeface="+mn-lt"/>
              </a:rPr>
              <a:t>6 Expression-Bodied Methods and Properties</a:t>
            </a:r>
          </a:p>
          <a:p>
            <a:pPr marL="0" indent="0">
              <a:buNone/>
            </a:pPr>
            <a:r>
              <a:rPr lang="en-US" sz="2400" b="1" dirty="0">
                <a:solidFill>
                  <a:schemeClr val="tx2"/>
                </a:solidFill>
                <a:latin typeface="+mn-lt"/>
              </a:rPr>
              <a:t>7.16</a:t>
            </a:r>
            <a:r>
              <a:rPr lang="en-US" sz="2400" b="1" dirty="0">
                <a:latin typeface="+mn-lt"/>
              </a:rPr>
              <a:t> </a:t>
            </a:r>
            <a:r>
              <a:rPr lang="en-US" sz="2400" dirty="0" smtClean="0">
                <a:latin typeface="+mn-lt"/>
              </a:rPr>
              <a:t>Recursion</a:t>
            </a:r>
            <a:endParaRPr lang="en-US" sz="2400" dirty="0">
              <a:latin typeface="+mn-lt"/>
            </a:endParaRPr>
          </a:p>
        </p:txBody>
      </p:sp>
    </p:spTree>
    <p:extLst>
      <p:ext uri="{BB962C8B-B14F-4D97-AF65-F5344CB8AC3E}">
        <p14:creationId xmlns:p14="http://schemas.microsoft.com/office/powerpoint/2010/main" val="16490483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7.9.1 Case Study: A Game of Chance; Introducing </a:t>
            </a:r>
            <a:r>
              <a:rPr lang="en-US" dirty="0" smtClean="0"/>
              <a:t>Enumerations</a:t>
            </a:r>
            <a:endParaRPr lang="en-US" dirty="0"/>
          </a:p>
        </p:txBody>
      </p:sp>
      <p:sp>
        <p:nvSpPr>
          <p:cNvPr id="5" name="Text Placeholder 4"/>
          <p:cNvSpPr>
            <a:spLocks noGrp="1"/>
          </p:cNvSpPr>
          <p:nvPr>
            <p:ph type="body" idx="1"/>
          </p:nvPr>
        </p:nvSpPr>
        <p:spPr/>
        <p:txBody>
          <a:bodyPr/>
          <a:lstStyle/>
          <a:p>
            <a:r>
              <a:rPr lang="en-US" sz="2400" dirty="0">
                <a:latin typeface="+mn-lt"/>
              </a:rPr>
              <a:t>A user-defined type called an enumeration declares a set of constants represented by identifiers, and is introduced by the keyword </a:t>
            </a:r>
            <a:r>
              <a:rPr lang="en-US" sz="2400" dirty="0">
                <a:latin typeface="Consolas" panose="020B0609020204030204" pitchFamily="49" charset="0"/>
              </a:rPr>
              <a:t>enum</a:t>
            </a:r>
            <a:r>
              <a:rPr lang="en-US" sz="2400" dirty="0">
                <a:latin typeface="+mn-lt"/>
              </a:rPr>
              <a:t> and a type name.</a:t>
            </a:r>
          </a:p>
          <a:p>
            <a:r>
              <a:rPr lang="en-US" sz="2400" dirty="0">
                <a:latin typeface="+mn-lt"/>
              </a:rPr>
              <a:t>As with a class, braces (</a:t>
            </a:r>
            <a:r>
              <a:rPr lang="en-US" sz="2400" dirty="0">
                <a:latin typeface="Consolas" panose="020B0609020204030204" pitchFamily="49" charset="0"/>
              </a:rPr>
              <a:t>{</a:t>
            </a:r>
            <a:r>
              <a:rPr lang="en-US" sz="2400" dirty="0">
                <a:latin typeface="+mn-lt"/>
              </a:rPr>
              <a:t> and </a:t>
            </a:r>
            <a:r>
              <a:rPr lang="en-US" sz="2400" dirty="0">
                <a:latin typeface="Consolas" panose="020B0609020204030204" pitchFamily="49" charset="0"/>
              </a:rPr>
              <a:t>}</a:t>
            </a:r>
            <a:r>
              <a:rPr lang="en-US" sz="2400" dirty="0">
                <a:latin typeface="+mn-lt"/>
              </a:rPr>
              <a:t>) delimit the body of an </a:t>
            </a:r>
            <a:r>
              <a:rPr lang="en-US" sz="2400" dirty="0">
                <a:latin typeface="Consolas" panose="020B0609020204030204" pitchFamily="49" charset="0"/>
              </a:rPr>
              <a:t>enum</a:t>
            </a:r>
            <a:r>
              <a:rPr lang="en-US" sz="2400" dirty="0">
                <a:latin typeface="+mn-lt"/>
              </a:rPr>
              <a:t> declaration. Inside the braces is a comma-separated list of enumeration constants.</a:t>
            </a:r>
          </a:p>
          <a:p>
            <a:r>
              <a:rPr lang="en-US" sz="2400" dirty="0">
                <a:latin typeface="+mn-lt"/>
              </a:rPr>
              <a:t>The </a:t>
            </a:r>
            <a:r>
              <a:rPr lang="en-US" sz="2400" dirty="0">
                <a:latin typeface="Consolas" panose="020B0609020204030204" pitchFamily="49" charset="0"/>
              </a:rPr>
              <a:t>enum</a:t>
            </a:r>
            <a:r>
              <a:rPr lang="en-US" sz="2400" dirty="0">
                <a:latin typeface="+mn-lt"/>
              </a:rPr>
              <a:t> constant names must be unique, but the value associated with each constant need not be.</a:t>
            </a:r>
          </a:p>
          <a:p>
            <a:r>
              <a:rPr lang="en-US" sz="2400" dirty="0">
                <a:latin typeface="+mn-lt"/>
              </a:rPr>
              <a:t>Variables of an enumeration type should be assigned only the values declared in the enumeration.</a:t>
            </a:r>
          </a:p>
        </p:txBody>
      </p:sp>
    </p:spTree>
    <p:extLst>
      <p:ext uri="{BB962C8B-B14F-4D97-AF65-F5344CB8AC3E}">
        <p14:creationId xmlns:p14="http://schemas.microsoft.com/office/powerpoint/2010/main" val="40806004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7.9 Case </a:t>
            </a:r>
            <a:r>
              <a:rPr lang="en-US" dirty="0"/>
              <a:t>Study: A Game of Chance; Introducing Enumerations </a:t>
            </a:r>
            <a:r>
              <a:rPr lang="en-US" sz="2000" b="0" dirty="0" smtClean="0"/>
              <a:t>(2 of 3)</a:t>
            </a:r>
            <a:r>
              <a:rPr lang="en-US" dirty="0" smtClean="0"/>
              <a:t> </a:t>
            </a:r>
            <a:endParaRPr lang="en-US" dirty="0"/>
          </a:p>
        </p:txBody>
      </p:sp>
      <p:sp>
        <p:nvSpPr>
          <p:cNvPr id="3" name="Text Placeholder 2"/>
          <p:cNvSpPr>
            <a:spLocks noGrp="1"/>
          </p:cNvSpPr>
          <p:nvPr>
            <p:ph type="body" idx="1"/>
          </p:nvPr>
        </p:nvSpPr>
        <p:spPr/>
        <p:txBody>
          <a:bodyPr/>
          <a:lstStyle/>
          <a:p>
            <a:r>
              <a:rPr lang="en-US" sz="2400" dirty="0">
                <a:latin typeface="+mn-lt"/>
              </a:rPr>
              <a:t>When an </a:t>
            </a:r>
            <a:r>
              <a:rPr lang="en-US" sz="2400" dirty="0">
                <a:latin typeface="Consolas" panose="020B0609020204030204" pitchFamily="49" charset="0"/>
              </a:rPr>
              <a:t>enum</a:t>
            </a:r>
            <a:r>
              <a:rPr lang="en-US" sz="2400" dirty="0">
                <a:latin typeface="+mn-lt"/>
              </a:rPr>
              <a:t> is declared, each constant in the </a:t>
            </a:r>
            <a:r>
              <a:rPr lang="en-US" sz="2400" dirty="0">
                <a:latin typeface="Consolas" panose="020B0609020204030204" pitchFamily="49" charset="0"/>
              </a:rPr>
              <a:t>enum</a:t>
            </a:r>
            <a:r>
              <a:rPr lang="en-US" sz="2400" dirty="0">
                <a:latin typeface="+mn-lt"/>
              </a:rPr>
              <a:t> declaration is a constant value of type </a:t>
            </a:r>
            <a:r>
              <a:rPr lang="en-US" sz="2400" dirty="0">
                <a:latin typeface="Consolas" panose="020B0609020204030204" pitchFamily="49" charset="0"/>
              </a:rPr>
              <a:t>int</a:t>
            </a:r>
            <a:r>
              <a:rPr lang="en-US" sz="2400" dirty="0">
                <a:latin typeface="+mn-lt"/>
              </a:rPr>
              <a:t>.</a:t>
            </a:r>
          </a:p>
          <a:p>
            <a:r>
              <a:rPr lang="en-US" sz="2400" dirty="0">
                <a:latin typeface="+mn-lt"/>
              </a:rPr>
              <a:t>If you do not assign a value to an identifier in the </a:t>
            </a:r>
            <a:r>
              <a:rPr lang="en-US" sz="2400" dirty="0">
                <a:latin typeface="Consolas" panose="020B0609020204030204" pitchFamily="49" charset="0"/>
              </a:rPr>
              <a:t>enum</a:t>
            </a:r>
            <a:r>
              <a:rPr lang="en-US" sz="2400" dirty="0">
                <a:latin typeface="+mn-lt"/>
              </a:rPr>
              <a:t> declaration, the compiler will do so.</a:t>
            </a:r>
          </a:p>
          <a:p>
            <a:pPr lvl="1"/>
            <a:r>
              <a:rPr lang="en-US" sz="2400" dirty="0">
                <a:latin typeface="+mn-lt"/>
              </a:rPr>
              <a:t>If the first </a:t>
            </a:r>
            <a:r>
              <a:rPr lang="en-US" sz="2400" dirty="0">
                <a:latin typeface="Consolas" panose="020B0609020204030204" pitchFamily="49" charset="0"/>
              </a:rPr>
              <a:t>enum</a:t>
            </a:r>
            <a:r>
              <a:rPr lang="en-US" sz="2400" dirty="0">
                <a:latin typeface="+mn-lt"/>
              </a:rPr>
              <a:t> constant is unassigned, the compiler gives it the value </a:t>
            </a:r>
            <a:r>
              <a:rPr lang="en-US" sz="2400" dirty="0">
                <a:latin typeface="Consolas" panose="020B0609020204030204" pitchFamily="49" charset="0"/>
              </a:rPr>
              <a:t>0</a:t>
            </a:r>
            <a:r>
              <a:rPr lang="en-US" sz="2400" dirty="0">
                <a:latin typeface="+mn-lt"/>
              </a:rPr>
              <a:t>.</a:t>
            </a:r>
          </a:p>
          <a:p>
            <a:pPr lvl="1"/>
            <a:r>
              <a:rPr lang="en-US" sz="2400" dirty="0">
                <a:latin typeface="+mn-lt"/>
              </a:rPr>
              <a:t>If any other </a:t>
            </a:r>
            <a:r>
              <a:rPr lang="en-US" sz="2400" dirty="0">
                <a:latin typeface="Consolas" panose="020B0609020204030204" pitchFamily="49" charset="0"/>
              </a:rPr>
              <a:t>enum</a:t>
            </a:r>
            <a:r>
              <a:rPr lang="en-US" sz="2400" dirty="0">
                <a:latin typeface="+mn-lt"/>
              </a:rPr>
              <a:t> constant is unassigned, the compiler gives it a value equal to one more than the value of the preceding </a:t>
            </a:r>
            <a:r>
              <a:rPr lang="en-US" sz="2400" dirty="0">
                <a:latin typeface="Consolas" panose="020B0609020204030204" pitchFamily="49" charset="0"/>
              </a:rPr>
              <a:t>enum</a:t>
            </a:r>
            <a:r>
              <a:rPr lang="en-US" sz="2400" dirty="0">
                <a:latin typeface="+mn-lt"/>
              </a:rPr>
              <a:t> constant.</a:t>
            </a:r>
          </a:p>
        </p:txBody>
      </p:sp>
    </p:spTree>
    <p:extLst>
      <p:ext uri="{BB962C8B-B14F-4D97-AF65-F5344CB8AC3E}">
        <p14:creationId xmlns:p14="http://schemas.microsoft.com/office/powerpoint/2010/main" val="6598594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Programming Practice 7.2</a:t>
            </a:r>
          </a:p>
        </p:txBody>
      </p:sp>
      <p:sp>
        <p:nvSpPr>
          <p:cNvPr id="3" name="Text Placeholder 2"/>
          <p:cNvSpPr>
            <a:spLocks noGrp="1"/>
          </p:cNvSpPr>
          <p:nvPr>
            <p:ph type="body" idx="1"/>
          </p:nvPr>
        </p:nvSpPr>
        <p:spPr/>
        <p:txBody>
          <a:bodyPr/>
          <a:lstStyle/>
          <a:p>
            <a:pPr marL="0" indent="0">
              <a:buNone/>
            </a:pPr>
            <a:r>
              <a:rPr lang="en-US" sz="2400" dirty="0">
                <a:latin typeface="+mn-lt"/>
              </a:rPr>
              <a:t>Using enumeration constants (like </a:t>
            </a:r>
            <a:r>
              <a:rPr lang="en-US" sz="2400" dirty="0" smtClean="0">
                <a:latin typeface="Consolas" panose="020B0609020204030204" pitchFamily="49" charset="0"/>
                <a:cs typeface="Consolas" panose="020B0609020204030204" pitchFamily="49" charset="0"/>
              </a:rPr>
              <a:t>Status.Won</a:t>
            </a:r>
            <a:r>
              <a:rPr lang="en-US" sz="2400" dirty="0" smtClean="0">
                <a:latin typeface="+mn-lt"/>
              </a:rPr>
              <a:t>, </a:t>
            </a:r>
            <a:r>
              <a:rPr lang="en-US" sz="2400" dirty="0">
                <a:latin typeface="Consolas" panose="020B0609020204030204" pitchFamily="49" charset="0"/>
                <a:cs typeface="Consolas" panose="020B0609020204030204" pitchFamily="49" charset="0"/>
              </a:rPr>
              <a:t>Status.Lost</a:t>
            </a:r>
            <a:r>
              <a:rPr lang="en-US" sz="2400" dirty="0">
                <a:latin typeface="+mn-lt"/>
              </a:rPr>
              <a:t> and </a:t>
            </a:r>
            <a:r>
              <a:rPr lang="en-US" sz="2400" dirty="0" smtClean="0">
                <a:latin typeface="Consolas" panose="020B0609020204030204" pitchFamily="49" charset="0"/>
                <a:cs typeface="Consolas" panose="020B0609020204030204" pitchFamily="49" charset="0"/>
              </a:rPr>
              <a:t>Status.Continue</a:t>
            </a:r>
            <a:r>
              <a:rPr lang="en-US" sz="2400" dirty="0" smtClean="0">
                <a:latin typeface="+mn-lt"/>
              </a:rPr>
              <a:t>) rather </a:t>
            </a:r>
            <a:r>
              <a:rPr lang="en-US" sz="2400" dirty="0">
                <a:latin typeface="+mn-lt"/>
              </a:rPr>
              <a:t>than literal integer values (such as 0, 1 and 2) can make code easier to read </a:t>
            </a:r>
            <a:r>
              <a:rPr lang="en-US" sz="2400" dirty="0" smtClean="0">
                <a:latin typeface="+mn-lt"/>
              </a:rPr>
              <a:t>and maintain</a:t>
            </a:r>
            <a:r>
              <a:rPr lang="en-US" sz="2400" dirty="0">
                <a:latin typeface="+mn-lt"/>
              </a:rPr>
              <a:t>.</a:t>
            </a:r>
          </a:p>
        </p:txBody>
      </p:sp>
    </p:spTree>
    <p:extLst>
      <p:ext uri="{BB962C8B-B14F-4D97-AF65-F5344CB8AC3E}">
        <p14:creationId xmlns:p14="http://schemas.microsoft.com/office/powerpoint/2010/main" val="14343938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7.9 Case </a:t>
            </a:r>
            <a:r>
              <a:rPr lang="en-US" dirty="0"/>
              <a:t>Study: A Game of Chance; Introducing Enumerations </a:t>
            </a:r>
            <a:r>
              <a:rPr lang="en-US" sz="2000" b="0" dirty="0" smtClean="0"/>
              <a:t>(3 of 3)</a:t>
            </a:r>
            <a:r>
              <a:rPr lang="en-US" dirty="0" smtClean="0"/>
              <a:t> </a:t>
            </a:r>
            <a:endParaRPr lang="en-US" dirty="0"/>
          </a:p>
        </p:txBody>
      </p:sp>
      <p:sp>
        <p:nvSpPr>
          <p:cNvPr id="3" name="Text Placeholder 2"/>
          <p:cNvSpPr>
            <a:spLocks noGrp="1"/>
          </p:cNvSpPr>
          <p:nvPr>
            <p:ph type="body" idx="1"/>
          </p:nvPr>
        </p:nvSpPr>
        <p:spPr>
          <a:xfrm>
            <a:off x="457200" y="1600200"/>
            <a:ext cx="8229600" cy="1188721"/>
          </a:xfrm>
        </p:spPr>
        <p:txBody>
          <a:bodyPr/>
          <a:lstStyle/>
          <a:p>
            <a:r>
              <a:rPr lang="en-US" sz="2400" dirty="0">
                <a:latin typeface="+mn-lt"/>
              </a:rPr>
              <a:t>You can declare an </a:t>
            </a:r>
            <a:r>
              <a:rPr lang="en-US" sz="2400" dirty="0">
                <a:latin typeface="Consolas" panose="020B0609020204030204" pitchFamily="49" charset="0"/>
              </a:rPr>
              <a:t>enum</a:t>
            </a:r>
            <a:r>
              <a:rPr lang="en-US" sz="2400" dirty="0">
                <a:latin typeface="+mn-lt"/>
              </a:rPr>
              <a:t>’s underlying type to be </a:t>
            </a:r>
            <a:r>
              <a:rPr lang="en-US" sz="2400" dirty="0">
                <a:latin typeface="Consolas" panose="020B0609020204030204" pitchFamily="49" charset="0"/>
              </a:rPr>
              <a:t>byte, sbyte, short, ushort, int, uint, long</a:t>
            </a:r>
            <a:r>
              <a:rPr lang="en-US" sz="2400" dirty="0">
                <a:latin typeface="+mn-lt"/>
              </a:rPr>
              <a:t> or </a:t>
            </a:r>
            <a:r>
              <a:rPr lang="en-US" sz="2400" dirty="0">
                <a:latin typeface="Consolas" panose="020B0609020204030204" pitchFamily="49" charset="0"/>
              </a:rPr>
              <a:t>ulong</a:t>
            </a:r>
            <a:r>
              <a:rPr lang="en-US" sz="2400" dirty="0">
                <a:latin typeface="+mn-lt"/>
              </a:rPr>
              <a:t> by writing</a:t>
            </a:r>
          </a:p>
          <a:p>
            <a:pPr lvl="1"/>
            <a:r>
              <a:rPr lang="en-US" sz="2400" dirty="0" smtClean="0">
                <a:latin typeface="Consolas" panose="020B0609020204030204" pitchFamily="49" charset="0"/>
              </a:rPr>
              <a:t> </a:t>
            </a:r>
            <a:endParaRPr lang="en-US" sz="2400" dirty="0">
              <a:latin typeface="Consolas" panose="020B0609020204030204" pitchFamily="49" charset="0"/>
            </a:endParaRPr>
          </a:p>
        </p:txBody>
      </p:sp>
      <p:pic>
        <p:nvPicPr>
          <p:cNvPr id="5" name="Picture 4" descr="Private e n u m my e n u m colon type name left brace constant 1 comma constant 2 comma ellipses right parenthesis. "/>
          <p:cNvPicPr>
            <a:picLocks noChangeAspect="1"/>
          </p:cNvPicPr>
          <p:nvPr/>
        </p:nvPicPr>
        <p:blipFill rotWithShape="1">
          <a:blip r:embed="rId2"/>
          <a:srcRect l="2666" t="10265" r="979" b="8493"/>
          <a:stretch/>
        </p:blipFill>
        <p:spPr>
          <a:xfrm>
            <a:off x="1302010" y="2885157"/>
            <a:ext cx="7392303" cy="400435"/>
          </a:xfrm>
          <a:prstGeom prst="rect">
            <a:avLst/>
          </a:prstGeom>
        </p:spPr>
      </p:pic>
      <p:sp>
        <p:nvSpPr>
          <p:cNvPr id="4" name="Text Placeholder 3"/>
          <p:cNvSpPr>
            <a:spLocks noGrp="1"/>
          </p:cNvSpPr>
          <p:nvPr>
            <p:ph type="body" idx="2"/>
          </p:nvPr>
        </p:nvSpPr>
        <p:spPr>
          <a:xfrm>
            <a:off x="457200" y="3352800"/>
            <a:ext cx="8229600" cy="2163763"/>
          </a:xfrm>
        </p:spPr>
        <p:txBody>
          <a:bodyPr/>
          <a:lstStyle/>
          <a:p>
            <a:pPr lvl="2"/>
            <a:r>
              <a:rPr lang="en-US" sz="2400" dirty="0"/>
              <a:t>typeName represents one of the integral simple types.</a:t>
            </a:r>
          </a:p>
          <a:p>
            <a:r>
              <a:rPr lang="en-US" sz="2400" dirty="0"/>
              <a:t>To compare a simple integral type value to the underlying value of an enumeration constant, you must use a cast operator</a:t>
            </a:r>
            <a:r>
              <a:rPr lang="en-US" sz="2400" dirty="0" smtClean="0"/>
              <a:t>.</a:t>
            </a:r>
            <a:endParaRPr lang="en-US" sz="2400" dirty="0"/>
          </a:p>
        </p:txBody>
      </p:sp>
    </p:spTree>
    <p:extLst>
      <p:ext uri="{BB962C8B-B14F-4D97-AF65-F5344CB8AC3E}">
        <p14:creationId xmlns:p14="http://schemas.microsoft.com/office/powerpoint/2010/main" val="39826789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7.10 </a:t>
            </a:r>
            <a:r>
              <a:rPr lang="en-US" dirty="0" smtClean="0"/>
              <a:t>Scope </a:t>
            </a:r>
            <a:r>
              <a:rPr lang="en-US" dirty="0"/>
              <a:t>of </a:t>
            </a:r>
            <a:r>
              <a:rPr lang="en-US" dirty="0" smtClean="0"/>
              <a:t>Declarations </a:t>
            </a:r>
            <a:r>
              <a:rPr lang="en-US" sz="2000" b="0" dirty="0" smtClean="0">
                <a:latin typeface="Times New Roman" panose="02020603050405020304" pitchFamily="18" charset="0"/>
                <a:cs typeface="Times New Roman" panose="02020603050405020304" pitchFamily="18" charset="0"/>
              </a:rPr>
              <a:t>(1 of 2)</a:t>
            </a:r>
            <a:endParaRPr lang="en-US" sz="2000" b="0" dirty="0">
              <a:latin typeface="Times New Roman" panose="02020603050405020304" pitchFamily="18" charset="0"/>
              <a:cs typeface="Times New Roman" panose="02020603050405020304" pitchFamily="18" charset="0"/>
            </a:endParaRPr>
          </a:p>
        </p:txBody>
      </p:sp>
      <p:sp>
        <p:nvSpPr>
          <p:cNvPr id="6" name="Text Placeholder 5"/>
          <p:cNvSpPr>
            <a:spLocks noGrp="1"/>
          </p:cNvSpPr>
          <p:nvPr>
            <p:ph type="body" idx="1"/>
          </p:nvPr>
        </p:nvSpPr>
        <p:spPr/>
        <p:txBody>
          <a:bodyPr/>
          <a:lstStyle/>
          <a:p>
            <a:r>
              <a:rPr lang="en-US" sz="2000" dirty="0">
                <a:latin typeface="+mn-lt"/>
              </a:rPr>
              <a:t>The scope of a declaration is the portion of the app that can refer to the declared entity by its unqualified name.</a:t>
            </a:r>
          </a:p>
          <a:p>
            <a:r>
              <a:rPr lang="en-US" sz="2000" dirty="0">
                <a:latin typeface="+mn-lt"/>
              </a:rPr>
              <a:t>The basic scope rules are as follows:</a:t>
            </a:r>
          </a:p>
          <a:p>
            <a:pPr lvl="1"/>
            <a:r>
              <a:rPr lang="en-US" sz="2000" dirty="0">
                <a:latin typeface="+mn-lt"/>
              </a:rPr>
              <a:t>The scope of a parameter declaration is the body of the method in which the declaration appears. </a:t>
            </a:r>
          </a:p>
          <a:p>
            <a:pPr lvl="1"/>
            <a:r>
              <a:rPr lang="en-US" sz="2000" dirty="0">
                <a:latin typeface="+mn-lt"/>
              </a:rPr>
              <a:t>The scope of a local-variable declaration is from the point at which the declaration appears to the end of the block containing the declaration</a:t>
            </a:r>
            <a:r>
              <a:rPr lang="en-US" sz="2000" dirty="0" smtClean="0">
                <a:latin typeface="+mn-lt"/>
              </a:rPr>
              <a:t>.</a:t>
            </a:r>
            <a:endParaRPr lang="en-US" sz="2000" dirty="0">
              <a:latin typeface="+mn-lt"/>
            </a:endParaRPr>
          </a:p>
          <a:p>
            <a:pPr lvl="1"/>
            <a:r>
              <a:rPr lang="en-US" sz="2000" dirty="0">
                <a:latin typeface="+mn-lt"/>
              </a:rPr>
              <a:t>The scope of a non-static method, property or field of a class is the entire body of the class</a:t>
            </a:r>
            <a:r>
              <a:rPr lang="en-US" sz="2000" dirty="0" smtClean="0">
                <a:latin typeface="+mn-lt"/>
              </a:rPr>
              <a:t>.</a:t>
            </a:r>
            <a:endParaRPr lang="en-US" sz="2000" dirty="0">
              <a:latin typeface="+mn-lt"/>
            </a:endParaRPr>
          </a:p>
          <a:p>
            <a:r>
              <a:rPr lang="en-US" sz="2000" dirty="0">
                <a:latin typeface="+mn-lt"/>
              </a:rPr>
              <a:t>If a local variable or parameter in a method has the same name as a field, the field is hidden until the block terminates.</a:t>
            </a:r>
          </a:p>
        </p:txBody>
      </p:sp>
    </p:spTree>
    <p:extLst>
      <p:ext uri="{BB962C8B-B14F-4D97-AF65-F5344CB8AC3E}">
        <p14:creationId xmlns:p14="http://schemas.microsoft.com/office/powerpoint/2010/main" val="11773916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7.10 Scope of </a:t>
            </a:r>
            <a:r>
              <a:rPr lang="en-US" dirty="0" smtClean="0"/>
              <a:t>Declarations </a:t>
            </a:r>
            <a:r>
              <a:rPr lang="en-US" sz="2000" b="0" dirty="0" smtClean="0">
                <a:latin typeface="Times New Roman" panose="02020603050405020304" pitchFamily="18" charset="0"/>
                <a:cs typeface="Times New Roman" panose="02020603050405020304" pitchFamily="18" charset="0"/>
              </a:rPr>
              <a:t>(2 </a:t>
            </a:r>
            <a:r>
              <a:rPr lang="en-US" sz="2000" b="0" dirty="0">
                <a:latin typeface="Times New Roman" panose="02020603050405020304" pitchFamily="18" charset="0"/>
                <a:cs typeface="Times New Roman" panose="02020603050405020304" pitchFamily="18" charset="0"/>
              </a:rPr>
              <a:t>of 2)</a:t>
            </a:r>
            <a:endParaRPr lang="en-US" sz="2000" dirty="0"/>
          </a:p>
        </p:txBody>
      </p:sp>
      <p:sp>
        <p:nvSpPr>
          <p:cNvPr id="3" name="Text Placeholder 2"/>
          <p:cNvSpPr>
            <a:spLocks noGrp="1"/>
          </p:cNvSpPr>
          <p:nvPr>
            <p:ph type="body" idx="1"/>
          </p:nvPr>
        </p:nvSpPr>
        <p:spPr/>
        <p:txBody>
          <a:bodyPr/>
          <a:lstStyle/>
          <a:p>
            <a:r>
              <a:rPr lang="en-US" sz="2000" dirty="0">
                <a:latin typeface="+mn-lt"/>
              </a:rPr>
              <a:t>The scope of a declaration is the portion of the app that can refer to the declared entity by its unqualified name.</a:t>
            </a:r>
          </a:p>
          <a:p>
            <a:r>
              <a:rPr lang="en-US" sz="2000" dirty="0">
                <a:latin typeface="+mn-lt"/>
              </a:rPr>
              <a:t>The basic scope rules are as follows:</a:t>
            </a:r>
          </a:p>
          <a:p>
            <a:pPr lvl="1"/>
            <a:r>
              <a:rPr lang="en-US" sz="2000" dirty="0">
                <a:latin typeface="+mn-lt"/>
              </a:rPr>
              <a:t>The scope of a parameter declaration is the body of the method in which the declaration appears. </a:t>
            </a:r>
          </a:p>
          <a:p>
            <a:pPr lvl="1"/>
            <a:r>
              <a:rPr lang="en-US" sz="2000" dirty="0">
                <a:latin typeface="+mn-lt"/>
              </a:rPr>
              <a:t>The scope of a local-variable declaration is from the point at which the declaration appears to the end of the block containing the declaration. </a:t>
            </a:r>
          </a:p>
          <a:p>
            <a:pPr lvl="1"/>
            <a:r>
              <a:rPr lang="en-US" sz="2000" dirty="0">
                <a:latin typeface="+mn-lt"/>
              </a:rPr>
              <a:t>The scope of a non-static method, property or field of a class is the entire body of the class. </a:t>
            </a:r>
          </a:p>
          <a:p>
            <a:r>
              <a:rPr lang="en-US" sz="2000" dirty="0">
                <a:latin typeface="+mn-lt"/>
              </a:rPr>
              <a:t>If a local variable or parameter in a method has the same name as a field, the field is hidden until the block terminates.</a:t>
            </a:r>
          </a:p>
        </p:txBody>
      </p:sp>
    </p:spTree>
    <p:extLst>
      <p:ext uri="{BB962C8B-B14F-4D97-AF65-F5344CB8AC3E}">
        <p14:creationId xmlns:p14="http://schemas.microsoft.com/office/powerpoint/2010/main" val="98121558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Error-Prevention Tip 7.1</a:t>
            </a:r>
          </a:p>
        </p:txBody>
      </p:sp>
      <p:sp>
        <p:nvSpPr>
          <p:cNvPr id="3" name="Text Placeholder 2"/>
          <p:cNvSpPr>
            <a:spLocks noGrp="1"/>
          </p:cNvSpPr>
          <p:nvPr>
            <p:ph type="body" idx="1"/>
          </p:nvPr>
        </p:nvSpPr>
        <p:spPr>
          <a:xfrm>
            <a:off x="441158" y="1568116"/>
            <a:ext cx="8229600" cy="4525963"/>
          </a:xfrm>
        </p:spPr>
        <p:txBody>
          <a:bodyPr/>
          <a:lstStyle/>
          <a:p>
            <a:r>
              <a:rPr lang="en-US" sz="2400" dirty="0">
                <a:latin typeface="+mn-lt"/>
              </a:rPr>
              <a:t>Use different names for fields and local variables to help prevent subtle logic errors </a:t>
            </a:r>
            <a:r>
              <a:rPr lang="en-US" sz="2400" dirty="0" smtClean="0">
                <a:latin typeface="+mn-lt"/>
              </a:rPr>
              <a:t>that occur </a:t>
            </a:r>
            <a:r>
              <a:rPr lang="en-US" sz="2400" dirty="0">
                <a:latin typeface="+mn-lt"/>
              </a:rPr>
              <a:t>when a method is called and a local variable of the method hides a field of the </a:t>
            </a:r>
            <a:r>
              <a:rPr lang="en-US" sz="2400" dirty="0" smtClean="0">
                <a:latin typeface="+mn-lt"/>
              </a:rPr>
              <a:t>same name </a:t>
            </a:r>
            <a:r>
              <a:rPr lang="en-US" sz="2400" dirty="0">
                <a:latin typeface="+mn-lt"/>
              </a:rPr>
              <a:t>in the class.</a:t>
            </a:r>
          </a:p>
        </p:txBody>
      </p:sp>
    </p:spTree>
    <p:extLst>
      <p:ext uri="{BB962C8B-B14F-4D97-AF65-F5344CB8AC3E}">
        <p14:creationId xmlns:p14="http://schemas.microsoft.com/office/powerpoint/2010/main" val="41254999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sz="3200" dirty="0"/>
              <a:t>Figure 7.9 </a:t>
            </a:r>
            <a:r>
              <a:rPr lang="en-US" sz="3200" dirty="0" smtClean="0">
                <a:latin typeface="Consolas" panose="020B0609020204030204" pitchFamily="49" charset="0"/>
                <a:cs typeface="Consolas" panose="020B0609020204030204" pitchFamily="49" charset="0"/>
              </a:rPr>
              <a:t>Scope</a:t>
            </a:r>
            <a:r>
              <a:rPr lang="en-US" sz="3200" dirty="0" smtClean="0"/>
              <a:t> Class Demonstrates Static- </a:t>
            </a:r>
            <a:r>
              <a:rPr lang="en-US" sz="3200" dirty="0"/>
              <a:t>and </a:t>
            </a:r>
            <a:r>
              <a:rPr lang="en-US" sz="3200" dirty="0" smtClean="0"/>
              <a:t>Local-Variable Scopes</a:t>
            </a:r>
            <a:r>
              <a:rPr lang="en-US" dirty="0" smtClean="0"/>
              <a:t> </a:t>
            </a:r>
            <a:r>
              <a:rPr lang="en-US" sz="2000" b="0" dirty="0" smtClean="0"/>
              <a:t>(1 of 4)</a:t>
            </a:r>
            <a:endParaRPr lang="en-US" sz="2000" b="0" dirty="0"/>
          </a:p>
        </p:txBody>
      </p:sp>
      <p:pic>
        <p:nvPicPr>
          <p:cNvPr id="4" name="Picture 3" descr="Program code. Line 1: forward slash, forward slash, f i g period 7.9, colon, scope, period, c s. Line 2: forward slash, forward slash, scope class demonstrates static and local variable scopes. Line 3: using system, semicolon. Line 4: blank. Line 5: class scope. Line 6: left brace. Line 7, indented once: forward slash, forward slash, static variable that’s accessible to all methods of this class. Line 8, indented once: private static i n t, x = 1, semicolon. Line 9, indented once: blank. Line 10, indented once: forward slash, forward slash, main creates and initializes local variable x. Line 11, indented once: forward slash, forward slash, and calls methods use local variable, and use static variable. Line 12, indented once: static void main, left parenthesis, right parenthesis. Line 13, indented once: left brace. Line 14, indented twice: i n t, x = 5, semicolon, forward slash, forward slash, method’s local variable x hides static variable x. Line 15: blank. Line 16, indented twice: console, period, write line, left parenthesis, dollar sign, open quotes, local x in method main is, left brace, x, right brace, close quotes, right parenthesis, semicolon. Line 17: blank. Line 18, indented twice: forward slash, forward slash, use local variable has its own local x. Line 19, indented twice: use local variable, left parenthesis, right parenthesis, semicolon. Line 20: blank. Line 21, indented twice: forward slash, forward slash, use static variable, uses class scope’s static variable x. Line 22, indented twice: use static variable, left parenthesis, right parenthesis, semicol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366" y="1608552"/>
            <a:ext cx="7531100" cy="4635500"/>
          </a:xfrm>
          <a:prstGeom prst="rect">
            <a:avLst/>
          </a:prstGeom>
        </p:spPr>
      </p:pic>
    </p:spTree>
    <p:extLst>
      <p:ext uri="{BB962C8B-B14F-4D97-AF65-F5344CB8AC3E}">
        <p14:creationId xmlns:p14="http://schemas.microsoft.com/office/powerpoint/2010/main" val="357449013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sz="3200" dirty="0"/>
              <a:t>Figure 7.9 </a:t>
            </a:r>
            <a:r>
              <a:rPr lang="en-US" sz="3200" dirty="0">
                <a:latin typeface="Consolas" panose="020B0609020204030204" pitchFamily="49" charset="0"/>
                <a:cs typeface="Consolas" panose="020B0609020204030204" pitchFamily="49" charset="0"/>
              </a:rPr>
              <a:t>Scope</a:t>
            </a:r>
            <a:r>
              <a:rPr lang="en-US" sz="3200" dirty="0" smtClean="0"/>
              <a:t> Class Demonstrates Static- </a:t>
            </a:r>
            <a:r>
              <a:rPr lang="en-US" sz="3200" dirty="0"/>
              <a:t>and </a:t>
            </a:r>
            <a:r>
              <a:rPr lang="en-US" sz="3200" dirty="0" smtClean="0"/>
              <a:t>Local-Variable Scopes</a:t>
            </a:r>
            <a:r>
              <a:rPr lang="en-US" dirty="0" smtClean="0"/>
              <a:t> </a:t>
            </a:r>
            <a:r>
              <a:rPr lang="en-US" sz="2000" b="0" dirty="0" smtClean="0"/>
              <a:t>(2 of 4)</a:t>
            </a:r>
            <a:endParaRPr lang="en-US" sz="2000" b="0" dirty="0"/>
          </a:p>
        </p:txBody>
      </p:sp>
      <p:pic>
        <p:nvPicPr>
          <p:cNvPr id="3" name="Picture 2" descr="Program code. Line 23: blank. Line 24, indented twice: forward slash, forward slash, use local variable, reinitializes its own local x. Line 25, indented twice: use local variable, left parenthesis, right parenthesis, semicolon. Line 26: blank. Line 27, indented twice: forward slash, forward slash, class scope’s static variable x retains its value. Line 28, indented twice: use static variable, left parenthesis, right parenthesis, semicolon. Line 29: blank. Line 30, indented twice: console, period, write line, left parenthesis, dollar sign, open quotes, back slash, n local x in method main is, left brace, x, right brace, close quotes, right parenthesis, semicolon. Line 31, indented once: right brace. Line 32: blank. Line 33, indented once: forward slash, forward slash, create and initialize local variable x during each call. Line 34, indented once: static void use local variable, left parenthesis, right parenthesis. Line 35, indented once: left brace. Line 36, indented twice: i n t x = 25, semicolon, forward slash, forward slash, initialized each time use local variable, is called. Line 37: blank. Line 38, indented twice: console, period, write line, left parenthesis. Line 39, indented three times: dollar sign, open quotes, back slash, n local x on entering method use local variable, is, left brace, x, right brace, close quotes, right parenthesis, semicolon. Line 40, indented twice: + + x, semicolon, forward slash, forward slash, modifies this method’s local variable x. Line 41, indented twice: console, period, write line, left parenthesis. Line 42, indented three times: dollar sign, open quotes, local x before exiting method use local variable, is, left brace, x, right brace, close quotes, right parenthesis, semicolon. Line 43, indented on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100" y="1571781"/>
            <a:ext cx="7543800" cy="4419600"/>
          </a:xfrm>
          <a:prstGeom prst="rect">
            <a:avLst/>
          </a:prstGeom>
        </p:spPr>
      </p:pic>
    </p:spTree>
    <p:extLst>
      <p:ext uri="{BB962C8B-B14F-4D97-AF65-F5344CB8AC3E}">
        <p14:creationId xmlns:p14="http://schemas.microsoft.com/office/powerpoint/2010/main" val="30589960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sz="3200" dirty="0"/>
              <a:t>Figure 7.9 </a:t>
            </a:r>
            <a:r>
              <a:rPr lang="en-US" sz="3200" dirty="0">
                <a:latin typeface="Consolas" panose="020B0609020204030204" pitchFamily="49" charset="0"/>
                <a:cs typeface="Consolas" panose="020B0609020204030204" pitchFamily="49" charset="0"/>
              </a:rPr>
              <a:t>Scope</a:t>
            </a:r>
            <a:r>
              <a:rPr lang="en-US" sz="3200" dirty="0" smtClean="0"/>
              <a:t> Class Demonstrates Static- </a:t>
            </a:r>
            <a:r>
              <a:rPr lang="en-US" sz="3200" dirty="0"/>
              <a:t>and </a:t>
            </a:r>
            <a:r>
              <a:rPr lang="en-US" sz="3200" dirty="0" smtClean="0"/>
              <a:t>Local-Variable Scopes</a:t>
            </a:r>
            <a:r>
              <a:rPr lang="en-US" dirty="0" smtClean="0"/>
              <a:t> </a:t>
            </a:r>
            <a:r>
              <a:rPr lang="en-US" sz="2000" b="0" dirty="0" smtClean="0"/>
              <a:t>(3 of 4)</a:t>
            </a:r>
            <a:endParaRPr lang="en-US" sz="2000" b="0" dirty="0"/>
          </a:p>
        </p:txBody>
      </p:sp>
      <p:pic>
        <p:nvPicPr>
          <p:cNvPr id="3" name="Picture 2" descr="Program code. Line 44: blank. Line 45, indented once: forward slash, forward slash, modify class scope’s static variable x during each call. Line 46, indented once: static void use static variable, left parenthesis, right parenthesis. Line 47, indented once: left brace. Line 48, indented twice: console, period, write line, left parenthesis, open quotes, back slash, n static variable x on entering method, close quotes, +. Line 49, indented three times: dollar sign, open quotes, use static variable, is, left brace, x, right brace, close quotes, right parenthesis, semicolon. Line 50, indented twice: x, asterisk = 10, semicolon, forward slash, forward slash, modifies class scope’s static variable x. Line 51, indented twice: console, period, write line, left parenthesis, open quotes, static variable x before exiting, close quotes, +. Line 52, indented three times: dollar sign, open quotes, method use static variable, is, left brace, x, right brace, close quotes, right parenthesis, semicolon. Line 53, indented once: right brace. Line 54: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730" y="1727687"/>
            <a:ext cx="7876540" cy="2656349"/>
          </a:xfrm>
          <a:prstGeom prst="rect">
            <a:avLst/>
          </a:prstGeom>
        </p:spPr>
      </p:pic>
    </p:spTree>
    <p:extLst>
      <p:ext uri="{BB962C8B-B14F-4D97-AF65-F5344CB8AC3E}">
        <p14:creationId xmlns:p14="http://schemas.microsoft.com/office/powerpoint/2010/main" val="1342574089"/>
      </p:ext>
    </p:extLst>
  </p:cSld>
  <p:clrMapOvr>
    <a:masterClrMapping/>
  </p:clrMapOvr>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10338</TotalTime>
  <Words>8184</Words>
  <Application>Microsoft Office PowerPoint</Application>
  <PresentationFormat>On-screen Show (4:3)</PresentationFormat>
  <Paragraphs>699</Paragraphs>
  <Slides>165</Slides>
  <Notes>2</Notes>
  <HiddenSlides>0</HiddenSlides>
  <MMClips>0</MMClips>
  <ScaleCrop>false</ScaleCrop>
  <HeadingPairs>
    <vt:vector size="8" baseType="variant">
      <vt:variant>
        <vt:lpstr>Fonts Used</vt:lpstr>
      </vt:variant>
      <vt:variant>
        <vt:i4>5</vt:i4>
      </vt:variant>
      <vt:variant>
        <vt:lpstr>Theme</vt:lpstr>
      </vt:variant>
      <vt:variant>
        <vt:i4>3</vt:i4>
      </vt:variant>
      <vt:variant>
        <vt:lpstr>Embedded OLE Servers</vt:lpstr>
      </vt:variant>
      <vt:variant>
        <vt:i4>1</vt:i4>
      </vt:variant>
      <vt:variant>
        <vt:lpstr>Slide Titles</vt:lpstr>
      </vt:variant>
      <vt:variant>
        <vt:i4>165</vt:i4>
      </vt:variant>
    </vt:vector>
  </HeadingPairs>
  <TitlesOfParts>
    <vt:vector size="174" baseType="lpstr">
      <vt:lpstr>Arial</vt:lpstr>
      <vt:lpstr>Consolas</vt:lpstr>
      <vt:lpstr>Noto Sans Symbols</vt:lpstr>
      <vt:lpstr>Times New Roman</vt:lpstr>
      <vt:lpstr>Verdana</vt:lpstr>
      <vt:lpstr>508 Lecture</vt:lpstr>
      <vt:lpstr>2_508 Lecture</vt:lpstr>
      <vt:lpstr>1_508 Lecture</vt:lpstr>
      <vt:lpstr>Equation</vt:lpstr>
      <vt:lpstr>Visual C sharp® How to Program</vt:lpstr>
      <vt:lpstr>Learning Objectives (1 of 2)</vt:lpstr>
      <vt:lpstr>Learning Objectives (2 of 2)</vt:lpstr>
      <vt:lpstr>Chapter Outline (1 of 7)</vt:lpstr>
      <vt:lpstr>Chapter Outline (2 of 7)</vt:lpstr>
      <vt:lpstr>Chapter Outline (3 of 7)</vt:lpstr>
      <vt:lpstr>Chapter Outline (4 of 7)</vt:lpstr>
      <vt:lpstr>Chapter Outline (5 of 7)</vt:lpstr>
      <vt:lpstr>Chapter Outline (6 of 7)</vt:lpstr>
      <vt:lpstr>Chapter Outline (7 of 7)</vt:lpstr>
      <vt:lpstr>7.2 Packaging Code in</vt:lpstr>
      <vt:lpstr>Software Engineering Observation 7.1</vt:lpstr>
      <vt:lpstr>7.2.1 Modularizing Programs</vt:lpstr>
      <vt:lpstr>Software Engineering Observation 7.2</vt:lpstr>
      <vt:lpstr>7.2.2 Calling Methods</vt:lpstr>
      <vt:lpstr>Figure 7.1 Hierarchical Boss-Method/Worker-Method Relationship</vt:lpstr>
      <vt:lpstr>7.3 Static Methods, Static Variables and Class Math (1 of 2)</vt:lpstr>
      <vt:lpstr>7.3.1 Math Class Methods (1 of 2)</vt:lpstr>
      <vt:lpstr>7.3.1 Math Class Methods (2 of 2)</vt:lpstr>
      <vt:lpstr>Figure 7.2 Math Class Methods (1 of 2)</vt:lpstr>
      <vt:lpstr>Figure 7.2 Math Class Methods (2 of 2)</vt:lpstr>
      <vt:lpstr>7.3 Static Methods, Static Variables and Class Math (2 of 2)</vt:lpstr>
      <vt:lpstr>Common Programming Error 7.1</vt:lpstr>
      <vt:lpstr>7.3.3 Why is Main Declared Static?</vt:lpstr>
      <vt:lpstr>7.3.4 Additional Comments About Main</vt:lpstr>
      <vt:lpstr>7.4 Methods with Multiple Parameters (1 of 2)</vt:lpstr>
      <vt:lpstr>Figure 7.3 Method Maximum with Three Parameters (1 of 3)</vt:lpstr>
      <vt:lpstr>Figure 7.3 Method Maximum with Three Parameters (2 of 3)</vt:lpstr>
      <vt:lpstr>Figure 7.3 Method Maximum with Three Parameters (3 of 3)</vt:lpstr>
      <vt:lpstr>7.4.1 Keyword Static</vt:lpstr>
      <vt:lpstr>7.4.2 Method Maximum</vt:lpstr>
      <vt:lpstr>7.4 Methods with Multiple Parameters (2 of 2)</vt:lpstr>
      <vt:lpstr>Common Programming Error 7.2</vt:lpstr>
      <vt:lpstr>7.4.3 Assembling Strings with Concatenation (1 of 3)</vt:lpstr>
      <vt:lpstr>7.4.3 Assembling Strings with Concatenation (2 of 3)</vt:lpstr>
      <vt:lpstr>7.4.3 Assembling Strings with Concatenation (3 of 3)</vt:lpstr>
      <vt:lpstr>7.4.4 Breaking Apart Large String Literals</vt:lpstr>
      <vt:lpstr>Common Programming Error 7.3</vt:lpstr>
      <vt:lpstr>Common Programming Error 7.4</vt:lpstr>
      <vt:lpstr>7.4.5 When to Declare Variables as Fields</vt:lpstr>
      <vt:lpstr>7.4.6 Implementing Method Maximum by Reusing Method Math.Max </vt:lpstr>
      <vt:lpstr>7.5 Notes on Using Methods (1 of 3)</vt:lpstr>
      <vt:lpstr>7.5 Notes on Using Methods (2 of 3)</vt:lpstr>
      <vt:lpstr>Common Programming Error 7.5</vt:lpstr>
      <vt:lpstr>Common Programming Error 7.6</vt:lpstr>
      <vt:lpstr>Common Programming Error 7.7</vt:lpstr>
      <vt:lpstr>7.5 Notes on Using Methods (3 of 3)</vt:lpstr>
      <vt:lpstr>Software Engineering Observation 7.3</vt:lpstr>
      <vt:lpstr>7.6 Argument Promotion and Casting</vt:lpstr>
      <vt:lpstr>7.6.1 Promotion Rules</vt:lpstr>
      <vt:lpstr>Figure 7.4 Implicit Conversions Between Simple Types</vt:lpstr>
      <vt:lpstr>7.6.2 Sometimes Explicit Casts Are Required</vt:lpstr>
      <vt:lpstr>Common Programming Error 7.8</vt:lpstr>
      <vt:lpstr>7.7 The .NET Framework Class Library (1 of 2)</vt:lpstr>
      <vt:lpstr>7.7 The .NET Framework Class Library (2 of 2)</vt:lpstr>
      <vt:lpstr>Software Engineering Observation 7.4</vt:lpstr>
      <vt:lpstr>7.7 The .NET Framework Class Library (1 of 3)</vt:lpstr>
      <vt:lpstr>7.7 The .NET Framework Class Library (2 of 3)</vt:lpstr>
      <vt:lpstr>Figure 7.5 .NET Framework Class Library Namespaces (a subset) (1 of 3)</vt:lpstr>
      <vt:lpstr>Figure 7.5 .NET Framework Class Library Namespaces (a subset) (2 of 3)</vt:lpstr>
      <vt:lpstr>Figure 7.5 .NET Framework Class Library Namespaces (a subset) (3 of 3)</vt:lpstr>
      <vt:lpstr>7.7 The .NET Framework Class Library (3 of 3)</vt:lpstr>
      <vt:lpstr>Good Programming Practice 7.1</vt:lpstr>
      <vt:lpstr>7.8 Case Study: Random-Number Generation</vt:lpstr>
      <vt:lpstr>7.8.1 Creating an Object of Type Random</vt:lpstr>
      <vt:lpstr>7.8.2 Generating a Random Integer</vt:lpstr>
      <vt:lpstr>7.8.3 Scaling the Random-Number Range </vt:lpstr>
      <vt:lpstr>7.8.4 Shifting Random-Number Range</vt:lpstr>
      <vt:lpstr>7.8.5 Combining Shifting and Scaling</vt:lpstr>
      <vt:lpstr>7.8.6 Rolling a Six-Sided Die (1 of 2)</vt:lpstr>
      <vt:lpstr>Figure 7.6 Shifted and Scaled Random Integers (1 of 2)</vt:lpstr>
      <vt:lpstr>Figure 7.6 Shifted and Scaled Random Integers (2 of 2)</vt:lpstr>
      <vt:lpstr>7.8.6 Rolling a Six-Sided Die (2 of 2)</vt:lpstr>
      <vt:lpstr>Figure 7.7 Roll a Six-Sided Die 60,000,000 Times (1 of 4)</vt:lpstr>
      <vt:lpstr>Figure 7.7 Roll a Six-Sided Die 60,000,000 Times (2 of 4)</vt:lpstr>
      <vt:lpstr>Figure 7.7 Roll a Six-Sided Die 60,000,000 Times (3 of 4)</vt:lpstr>
      <vt:lpstr>Figure 7.7 Roll a Six-Sided Die 60,000,000 Times (4 of 4)</vt:lpstr>
      <vt:lpstr>7.8.7 Scaling and Shifting Random Numbers (1 of 2)</vt:lpstr>
      <vt:lpstr>7.8.7 Scaling and Shifting Random Numbers (2 of 2)</vt:lpstr>
      <vt:lpstr>7.8.8 Repeatability for Testing and Debugging</vt:lpstr>
      <vt:lpstr>7.9 Case Study: A Game of Chance; Introducing Enumerations (1 of 3)</vt:lpstr>
      <vt:lpstr>Figure 7.8 Craps Class Simulates the Dice Game Craps (1 of 8)</vt:lpstr>
      <vt:lpstr>Figure 7.8 Craps Class Simulates the Dice Game Craps (2 of 8)</vt:lpstr>
      <vt:lpstr>Figure 7.8 Craps Class Simulates the Dice Game Craps (3 of 8)</vt:lpstr>
      <vt:lpstr>Figure 7.8 Craps Class Simulates the Dice Game Craps (4 of 8)</vt:lpstr>
      <vt:lpstr>Figure 7.8 Craps Class Simulates the Dice Game Craps (5 of 8)</vt:lpstr>
      <vt:lpstr>Figure 7.8 Craps Class Simulates the Dice Game Craps (6 of 8)</vt:lpstr>
      <vt:lpstr>Figure 7.8 Craps Class Simulates the Dice Game Craps (7 of 8)</vt:lpstr>
      <vt:lpstr>Figure 7.8 Craps Class Simulates the Dice Game Craps (8 of 8)</vt:lpstr>
      <vt:lpstr>7.9.1 Case Study: A Game of Chance; Introducing Enumerations</vt:lpstr>
      <vt:lpstr>7.9 Case Study: A Game of Chance; Introducing Enumerations (2 of 3) </vt:lpstr>
      <vt:lpstr>Good Programming Practice 7.2</vt:lpstr>
      <vt:lpstr>7.9 Case Study: A Game of Chance; Introducing Enumerations (3 of 3) </vt:lpstr>
      <vt:lpstr>7.10 Scope of Declarations (1 of 2)</vt:lpstr>
      <vt:lpstr>7.10 Scope of Declarations (2 of 2)</vt:lpstr>
      <vt:lpstr>Error-Prevention Tip 7.1</vt:lpstr>
      <vt:lpstr>Figure 7.9 Scope Class Demonstrates Static- and Local-Variable Scopes (1 of 4)</vt:lpstr>
      <vt:lpstr>Figure 7.9 Scope Class Demonstrates Static- and Local-Variable Scopes (2 of 4)</vt:lpstr>
      <vt:lpstr>Figure 7.9 Scope Class Demonstrates Static- and Local-Variable Scopes (3 of 4)</vt:lpstr>
      <vt:lpstr>Figure 7.9 Scope Class Demonstrates Static- and Local-Variable Scopes (4 of 4)</vt:lpstr>
      <vt:lpstr>7.11 Method-Call Stack and Activation Records</vt:lpstr>
      <vt:lpstr>7.11.1 Method-Call Stack</vt:lpstr>
      <vt:lpstr>7.11.2 Stack Frames (1 of 3)</vt:lpstr>
      <vt:lpstr>7.11.2 Stack Frames (2 of 3)</vt:lpstr>
      <vt:lpstr>7.11.2 Stack Frames (3 of 3)</vt:lpstr>
      <vt:lpstr>7.11.3 Local Variables and Stack Frames</vt:lpstr>
      <vt:lpstr>7.11.4 Stack Overflow</vt:lpstr>
      <vt:lpstr>7.11.5 Method-Call Stack in Action</vt:lpstr>
      <vt:lpstr>Figure 7.10 Square Method used to Demonstrate the Method-Call Stack and Activation Records</vt:lpstr>
      <vt:lpstr>Figure 7.11 Method-Call Stack After the Operating System Calls main to Execute the Program</vt:lpstr>
      <vt:lpstr>Figure 7.12 Method-Call Stack After the Main Calls square to Perform the Calculation</vt:lpstr>
      <vt:lpstr>Figure 7.13 Method-Call Stack After the Method square Returns to Main</vt:lpstr>
      <vt:lpstr>7.12 Method Overloading</vt:lpstr>
      <vt:lpstr>7.12.1 Declaring Overloaded Methods</vt:lpstr>
      <vt:lpstr>Figure 7.14 Overloaded Method Declarations (1 of 2)</vt:lpstr>
      <vt:lpstr>Figure 7.14 Overloaded Method Declarations (2 of 2)</vt:lpstr>
      <vt:lpstr>7.12.2 Distinguishing Between Overloaded Methods</vt:lpstr>
      <vt:lpstr>7.12.3 Return Types of Overloaded Methods</vt:lpstr>
      <vt:lpstr>Common Programming Error 7.9</vt:lpstr>
      <vt:lpstr>7.13 Optional Parameters (1 of 4)</vt:lpstr>
      <vt:lpstr>Common Programming Error 7.10</vt:lpstr>
      <vt:lpstr>7.13 Optional Parameters (2 of 4)</vt:lpstr>
      <vt:lpstr>7.13 Optional Parameters (3 of 4)</vt:lpstr>
      <vt:lpstr>7.13 Optional Parameters (4 of 4)</vt:lpstr>
      <vt:lpstr>Figure 7.15 Optional Parameter Demonstration with Method Power (1 of 2)</vt:lpstr>
      <vt:lpstr>Figure 7.15 Optional Parameter Demonstration with Method Power (2 of 2)</vt:lpstr>
      <vt:lpstr>7.14 Named Parameters (1 of 2)</vt:lpstr>
      <vt:lpstr>7.14 Named Parameters (2 of 2)</vt:lpstr>
      <vt:lpstr>7.15 C sharp 6 Expression Bodied Methods (1 of 3)</vt:lpstr>
      <vt:lpstr>7.15 C sharp 6 Expression Bodied Methods (2 of 3)</vt:lpstr>
      <vt:lpstr>7.15 C sharp 6 Expression Bodied Methods (3 of 3)</vt:lpstr>
      <vt:lpstr>7.16 Recursion (1 of 2)</vt:lpstr>
      <vt:lpstr>7.16.2 Recursive Factorial Calculations (1 of 2)</vt:lpstr>
      <vt:lpstr>Figure 7.16 Recursive Evaluation of 5!.</vt:lpstr>
      <vt:lpstr>7.16.2 Recursive Factorial Calculations (2 of 2)</vt:lpstr>
      <vt:lpstr>Figure 7.17 Recursive Factorial Method (1 of 3)</vt:lpstr>
      <vt:lpstr>Figure 7.17 Recursive Factorial Method (2 of 3)</vt:lpstr>
      <vt:lpstr>Figure 7.17 Recursive Factorial Method (3 of 3)</vt:lpstr>
      <vt:lpstr>7.16 Recursion (2 of 2)</vt:lpstr>
      <vt:lpstr>Common Programming Error 7.11</vt:lpstr>
      <vt:lpstr>7.17 Value Types vs. Reference Types</vt:lpstr>
      <vt:lpstr>Figure 7.18 Value-Type Variable</vt:lpstr>
      <vt:lpstr>7.17 Value Types vs. Reference Types (1 of 2)</vt:lpstr>
      <vt:lpstr>7.17 Value Types vs. Reference Types (2 of 2)</vt:lpstr>
      <vt:lpstr>Figure 7.19 Reference-Type Variable</vt:lpstr>
      <vt:lpstr>Software Engineering Observation 7.5</vt:lpstr>
      <vt:lpstr>7.18 Passing Arguments: Pass-By-Value vs. Pass-By-Reference (1 of 3)</vt:lpstr>
      <vt:lpstr>7.18 Passing Arguments: Pass-By-Value vs. Pass-By-Reference (2 of 3)</vt:lpstr>
      <vt:lpstr>7.18 Passing Arguments: Pass-By-Value vs. Pass-By-Reference (3 of 3)</vt:lpstr>
      <vt:lpstr>Performance Tip 7.1</vt:lpstr>
      <vt:lpstr>Performance Tip 7.2</vt:lpstr>
      <vt:lpstr>Software Engineering Observation 7.6</vt:lpstr>
      <vt:lpstr>7.18.1 Ref and out Parameters</vt:lpstr>
      <vt:lpstr>Common Programming Error 7.12</vt:lpstr>
      <vt:lpstr>Common Programming Error 7.13</vt:lpstr>
      <vt:lpstr>Software Engineering Observation 7.7</vt:lpstr>
      <vt:lpstr>Software Engineering Observation 7.8</vt:lpstr>
      <vt:lpstr>7.18.2 Demonstrating Ref, out and Value Parameters (1 of 2)</vt:lpstr>
      <vt:lpstr>Figure 7.20 Reference, Output and Value Parameters (1 of 4)</vt:lpstr>
      <vt:lpstr>Figure 7.20 Reference, Output and Value Parameters (2 of 4)</vt:lpstr>
      <vt:lpstr>Figure 7.20 Reference, Output and Value Parameters (3 of 4)</vt:lpstr>
      <vt:lpstr>Figure 7.20 Reference, Output and Value Parameters (4 of 4)</vt:lpstr>
      <vt:lpstr>7.18.2 Demonstrating Ref, out and Value Parameters (2 of 2)</vt:lpstr>
      <vt:lpstr>Common Programming Error 7.14</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C#® How to Program, 6e</dc:title>
  <dc:subject>Computer Science</dc:subject>
  <dc:creator>Deitel/Deitel</dc:creator>
  <cp:keywords>Visual C#® How to Program</cp:keywords>
  <cp:lastModifiedBy>Windows User</cp:lastModifiedBy>
  <cp:revision>1345</cp:revision>
  <dcterms:modified xsi:type="dcterms:W3CDTF">2018-03-01T13:22:30Z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